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61" r:id="rId6"/>
    <p:sldId id="264" r:id="rId7"/>
    <p:sldId id="259" r:id="rId8"/>
    <p:sldId id="263" r:id="rId9"/>
    <p:sldId id="266" r:id="rId10"/>
    <p:sldId id="265" r:id="rId11"/>
    <p:sldId id="268" r:id="rId12"/>
    <p:sldId id="269" r:id="rId13"/>
    <p:sldId id="272" r:id="rId14"/>
    <p:sldId id="273" r:id="rId15"/>
    <p:sldId id="270" r:id="rId16"/>
    <p:sldId id="274" r:id="rId17"/>
    <p:sldId id="267"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98" y="-58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8E8973-A9FC-46C4-8D10-BF25BCB7BB7E}"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173629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E8973-A9FC-46C4-8D10-BF25BCB7BB7E}"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275297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E8973-A9FC-46C4-8D10-BF25BCB7BB7E}"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293587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E8973-A9FC-46C4-8D10-BF25BCB7BB7E}"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11910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E8973-A9FC-46C4-8D10-BF25BCB7BB7E}"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399394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8E8973-A9FC-46C4-8D10-BF25BCB7BB7E}"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127106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8E8973-A9FC-46C4-8D10-BF25BCB7BB7E}"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399264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8E8973-A9FC-46C4-8D10-BF25BCB7BB7E}"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161190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E8973-A9FC-46C4-8D10-BF25BCB7BB7E}"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33622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E8973-A9FC-46C4-8D10-BF25BCB7BB7E}"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49701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E8973-A9FC-46C4-8D10-BF25BCB7BB7E}"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E4AEC-07C2-4077-91D3-3169F7993A77}" type="slidenum">
              <a:rPr lang="en-US" smtClean="0"/>
              <a:t>‹#›</a:t>
            </a:fld>
            <a:endParaRPr lang="en-US"/>
          </a:p>
        </p:txBody>
      </p:sp>
    </p:spTree>
    <p:extLst>
      <p:ext uri="{BB962C8B-B14F-4D97-AF65-F5344CB8AC3E}">
        <p14:creationId xmlns:p14="http://schemas.microsoft.com/office/powerpoint/2010/main" val="192247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E8973-A9FC-46C4-8D10-BF25BCB7BB7E}" type="datetimeFigureOut">
              <a:rPr lang="en-US" smtClean="0"/>
              <a:t>7/24/2018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4AEC-07C2-4077-91D3-3169F7993A77}" type="slidenum">
              <a:rPr lang="en-US" smtClean="0"/>
              <a:t>‹#›</a:t>
            </a:fld>
            <a:endParaRPr lang="en-US"/>
          </a:p>
        </p:txBody>
      </p:sp>
    </p:spTree>
    <p:extLst>
      <p:ext uri="{BB962C8B-B14F-4D97-AF65-F5344CB8AC3E}">
        <p14:creationId xmlns:p14="http://schemas.microsoft.com/office/powerpoint/2010/main" val="337229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ydenstebbin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rojects.sare.org/sare_project/fnc07-6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normAutofit fontScale="90000"/>
          </a:bodyPr>
          <a:lstStyle/>
          <a:p>
            <a:r>
              <a:rPr lang="en-US" dirty="0" smtClean="0"/>
              <a:t>Spotted </a:t>
            </a:r>
            <a:r>
              <a:rPr lang="en-US" dirty="0" err="1" smtClean="0"/>
              <a:t>Lanternfly</a:t>
            </a:r>
            <a:r>
              <a:rPr lang="en-US" dirty="0" smtClean="0"/>
              <a:t> and the control of </a:t>
            </a:r>
            <a:r>
              <a:rPr lang="en-US" i="1" dirty="0" smtClean="0"/>
              <a:t>Ailanthus altissima</a:t>
            </a:r>
            <a:r>
              <a:rPr lang="en-US" dirty="0" smtClean="0"/>
              <a:t> (Tree of Heaven)</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Hayden Stebbins</a:t>
            </a:r>
          </a:p>
          <a:p>
            <a:r>
              <a:rPr lang="en-US" dirty="0" smtClean="0"/>
              <a:t>Haydensharvest.com</a:t>
            </a:r>
          </a:p>
          <a:p>
            <a:r>
              <a:rPr lang="en-US" dirty="0" smtClean="0">
                <a:hlinkClick r:id="rId2"/>
              </a:rPr>
              <a:t>haydenstebbins@gmail.com</a:t>
            </a:r>
            <a:endParaRPr lang="en-US" dirty="0" smtClean="0"/>
          </a:p>
          <a:p>
            <a:r>
              <a:rPr lang="en-US" dirty="0" smtClean="0"/>
              <a:t>IG: @</a:t>
            </a:r>
            <a:r>
              <a:rPr lang="en-US" dirty="0" err="1" smtClean="0"/>
              <a:t>haydensharvest</a:t>
            </a:r>
            <a:endParaRPr lang="en-US" dirty="0"/>
          </a:p>
        </p:txBody>
      </p:sp>
    </p:spTree>
    <p:extLst>
      <p:ext uri="{BB962C8B-B14F-4D97-AF65-F5344CB8AC3E}">
        <p14:creationId xmlns:p14="http://schemas.microsoft.com/office/powerpoint/2010/main" val="211177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Ailanthus altissima</a:t>
            </a:r>
            <a:endParaRPr lang="en-US" i="1" dirty="0"/>
          </a:p>
        </p:txBody>
      </p:sp>
      <p:sp>
        <p:nvSpPr>
          <p:cNvPr id="3" name="Content Placeholder 2"/>
          <p:cNvSpPr>
            <a:spLocks noGrp="1"/>
          </p:cNvSpPr>
          <p:nvPr>
            <p:ph idx="1"/>
          </p:nvPr>
        </p:nvSpPr>
        <p:spPr>
          <a:xfrm>
            <a:off x="457200" y="1600200"/>
            <a:ext cx="4092523" cy="4525963"/>
          </a:xfrm>
        </p:spPr>
        <p:txBody>
          <a:bodyPr>
            <a:normAutofit fontScale="70000" lnSpcReduction="20000"/>
          </a:bodyPr>
          <a:lstStyle/>
          <a:p>
            <a:r>
              <a:rPr lang="en-US" dirty="0" smtClean="0"/>
              <a:t>Salt tolerant </a:t>
            </a:r>
            <a:r>
              <a:rPr lang="en-US" sz="1500" dirty="0" smtClean="0"/>
              <a:t>(</a:t>
            </a:r>
            <a:r>
              <a:rPr lang="en-US" sz="1500" dirty="0"/>
              <a:t>Bicknell and Smith </a:t>
            </a:r>
            <a:r>
              <a:rPr lang="en-US" sz="1500" dirty="0" smtClean="0"/>
              <a:t>1975)</a:t>
            </a:r>
          </a:p>
          <a:p>
            <a:r>
              <a:rPr lang="en-US" dirty="0" smtClean="0"/>
              <a:t>Drought tolerant </a:t>
            </a:r>
            <a:r>
              <a:rPr lang="en-US" sz="1500" dirty="0"/>
              <a:t>(</a:t>
            </a:r>
            <a:r>
              <a:rPr lang="en-US" sz="1500" dirty="0" err="1"/>
              <a:t>Trifilò</a:t>
            </a:r>
            <a:r>
              <a:rPr lang="en-US" sz="1500" dirty="0"/>
              <a:t> et al. 2004)</a:t>
            </a:r>
            <a:endParaRPr lang="en-US" sz="1500" dirty="0" smtClean="0"/>
          </a:p>
          <a:p>
            <a:r>
              <a:rPr lang="en-US" dirty="0" err="1" smtClean="0"/>
              <a:t>Allelopathic</a:t>
            </a:r>
            <a:r>
              <a:rPr lang="en-US" dirty="0" smtClean="0"/>
              <a:t> </a:t>
            </a:r>
            <a:r>
              <a:rPr lang="en-US" sz="1500" dirty="0"/>
              <a:t>(</a:t>
            </a:r>
            <a:r>
              <a:rPr lang="en-US" sz="1500" dirty="0" err="1"/>
              <a:t>Heisey</a:t>
            </a:r>
            <a:r>
              <a:rPr lang="en-US" sz="1500" dirty="0"/>
              <a:t> 1996; </a:t>
            </a:r>
            <a:r>
              <a:rPr lang="en-US" sz="1500" dirty="0" err="1"/>
              <a:t>Heisey</a:t>
            </a:r>
            <a:r>
              <a:rPr lang="en-US" sz="1500" dirty="0"/>
              <a:t> 1997; </a:t>
            </a:r>
            <a:r>
              <a:rPr lang="en-US" sz="1500" dirty="0" err="1"/>
              <a:t>Feo</a:t>
            </a:r>
            <a:r>
              <a:rPr lang="en-US" sz="1500" dirty="0"/>
              <a:t> et al. 2003; Lawrence et al. 1991; Gómez-</a:t>
            </a:r>
            <a:r>
              <a:rPr lang="en-US" sz="1500" dirty="0" err="1"/>
              <a:t>Aparicio</a:t>
            </a:r>
            <a:r>
              <a:rPr lang="en-US" sz="1500" dirty="0"/>
              <a:t> and </a:t>
            </a:r>
            <a:r>
              <a:rPr lang="en-US" sz="1500" dirty="0" err="1"/>
              <a:t>Canham</a:t>
            </a:r>
            <a:r>
              <a:rPr lang="en-US" sz="1500" dirty="0"/>
              <a:t> 2008</a:t>
            </a:r>
            <a:r>
              <a:rPr lang="en-US" sz="1500" dirty="0" smtClean="0"/>
              <a:t>)</a:t>
            </a:r>
          </a:p>
          <a:p>
            <a:r>
              <a:rPr lang="en-US" dirty="0" smtClean="0"/>
              <a:t>Pollution tolerant </a:t>
            </a:r>
            <a:r>
              <a:rPr lang="en-US" sz="1500" dirty="0"/>
              <a:t>(</a:t>
            </a:r>
            <a:r>
              <a:rPr lang="en-US" sz="1500" dirty="0" err="1"/>
              <a:t>Kowarik</a:t>
            </a:r>
            <a:r>
              <a:rPr lang="en-US" sz="1500" dirty="0"/>
              <a:t> and </a:t>
            </a:r>
            <a:r>
              <a:rPr lang="en-US" sz="1500" dirty="0" err="1"/>
              <a:t>Säumel</a:t>
            </a:r>
            <a:r>
              <a:rPr lang="en-US" sz="1500" dirty="0"/>
              <a:t> </a:t>
            </a:r>
            <a:r>
              <a:rPr lang="en-US" sz="1500" dirty="0" smtClean="0"/>
              <a:t>2007)</a:t>
            </a:r>
          </a:p>
          <a:p>
            <a:r>
              <a:rPr lang="en-US" dirty="0" smtClean="0"/>
              <a:t>Stump and root sprouts</a:t>
            </a:r>
          </a:p>
          <a:p>
            <a:r>
              <a:rPr lang="en-US" dirty="0" smtClean="0"/>
              <a:t>Prolific wind distributed seeds</a:t>
            </a:r>
          </a:p>
          <a:p>
            <a:r>
              <a:rPr lang="en-US" dirty="0" smtClean="0"/>
              <a:t>One of the fastest growing temperate trees </a:t>
            </a:r>
            <a:r>
              <a:rPr lang="en-US" sz="1500" dirty="0" smtClean="0"/>
              <a:t>(</a:t>
            </a:r>
            <a:r>
              <a:rPr lang="en-US" sz="1500" dirty="0" err="1"/>
              <a:t>Heisey</a:t>
            </a:r>
            <a:r>
              <a:rPr lang="en-US" sz="1500" dirty="0"/>
              <a:t> </a:t>
            </a:r>
            <a:r>
              <a:rPr lang="en-US" sz="1500" dirty="0" smtClean="0"/>
              <a:t>1997)</a:t>
            </a:r>
          </a:p>
          <a:p>
            <a:r>
              <a:rPr lang="en-US" dirty="0" smtClean="0"/>
              <a:t>Occupies a unique niche, need to encourage species to replace it roadside.</a:t>
            </a:r>
            <a:endParaRPr lang="en-US" dirty="0"/>
          </a:p>
        </p:txBody>
      </p:sp>
      <p:pic>
        <p:nvPicPr>
          <p:cNvPr id="4" name="Picture 2" descr="Tree of Heaven (Ailanthus altissima), Doughty Mews, Bloomsb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723" y="1828800"/>
            <a:ext cx="4559300" cy="3419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37023" y="5207931"/>
            <a:ext cx="4572000" cy="646331"/>
          </a:xfrm>
          <a:prstGeom prst="rect">
            <a:avLst/>
          </a:prstGeom>
        </p:spPr>
        <p:txBody>
          <a:bodyPr>
            <a:spAutoFit/>
          </a:bodyPr>
          <a:lstStyle/>
          <a:p>
            <a:r>
              <a:rPr lang="en-US" dirty="0" smtClean="0"/>
              <a:t>https://thestreettree.com/tag/ailanthus-altissima/</a:t>
            </a:r>
            <a:endParaRPr lang="en-US" dirty="0"/>
          </a:p>
        </p:txBody>
      </p:sp>
    </p:spTree>
    <p:extLst>
      <p:ext uri="{BB962C8B-B14F-4D97-AF65-F5344CB8AC3E}">
        <p14:creationId xmlns:p14="http://schemas.microsoft.com/office/powerpoint/2010/main" val="3545198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Ailanthus</a:t>
            </a:r>
            <a:endParaRPr lang="en-US" dirty="0"/>
          </a:p>
        </p:txBody>
      </p:sp>
      <p:sp>
        <p:nvSpPr>
          <p:cNvPr id="3" name="Content Placeholder 2"/>
          <p:cNvSpPr>
            <a:spLocks noGrp="1"/>
          </p:cNvSpPr>
          <p:nvPr>
            <p:ph idx="1"/>
          </p:nvPr>
        </p:nvSpPr>
        <p:spPr/>
        <p:txBody>
          <a:bodyPr/>
          <a:lstStyle/>
          <a:p>
            <a:r>
              <a:rPr lang="en-US" u="sng" dirty="0" smtClean="0"/>
              <a:t>Drones</a:t>
            </a:r>
            <a:r>
              <a:rPr lang="en-US" dirty="0" smtClean="0"/>
              <a:t> or Helicopters: look for seed clusters in winter (</a:t>
            </a:r>
            <a:r>
              <a:rPr lang="en-US" dirty="0" err="1" smtClean="0"/>
              <a:t>Rebbeck</a:t>
            </a:r>
            <a:r>
              <a:rPr lang="en-US" dirty="0" smtClean="0"/>
              <a:t> et al. 2015)</a:t>
            </a:r>
          </a:p>
          <a:p>
            <a:r>
              <a:rPr lang="en-US" dirty="0" smtClean="0"/>
              <a:t>Drones to administer treatment?</a:t>
            </a:r>
          </a:p>
          <a:p>
            <a:r>
              <a:rPr lang="en-US" dirty="0" smtClean="0"/>
              <a:t>DOT employees</a:t>
            </a:r>
          </a:p>
          <a:p>
            <a:r>
              <a:rPr lang="en-US" dirty="0" err="1" smtClean="0"/>
              <a:t>Imap</a:t>
            </a:r>
            <a:r>
              <a:rPr lang="en-US" dirty="0" smtClean="0"/>
              <a:t> </a:t>
            </a:r>
            <a:r>
              <a:rPr lang="en-US" dirty="0" err="1" smtClean="0"/>
              <a:t>Invasives</a:t>
            </a:r>
            <a:endParaRPr lang="en-US" dirty="0" smtClean="0"/>
          </a:p>
          <a:p>
            <a:r>
              <a:rPr lang="en-US" dirty="0" err="1" smtClean="0"/>
              <a:t>iNaturalist</a:t>
            </a:r>
            <a:r>
              <a:rPr lang="en-US" dirty="0" smtClean="0"/>
              <a:t> – education</a:t>
            </a:r>
          </a:p>
        </p:txBody>
      </p:sp>
      <p:sp>
        <p:nvSpPr>
          <p:cNvPr id="4" name="AutoShape 2" descr="Image result for dr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dr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JI Phantom dr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JI Phantom dron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Image result for d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903" y="4114799"/>
            <a:ext cx="3715922" cy="247728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232146" y="6497412"/>
            <a:ext cx="3926844" cy="369332"/>
          </a:xfrm>
          <a:prstGeom prst="rect">
            <a:avLst/>
          </a:prstGeom>
        </p:spPr>
        <p:txBody>
          <a:bodyPr wrap="none">
            <a:spAutoFit/>
          </a:bodyPr>
          <a:lstStyle/>
          <a:p>
            <a:r>
              <a:rPr lang="en-US" dirty="0" smtClean="0"/>
              <a:t>https://www.pexels.com/search/drone/</a:t>
            </a:r>
            <a:endParaRPr lang="en-US" dirty="0"/>
          </a:p>
        </p:txBody>
      </p:sp>
    </p:spTree>
    <p:extLst>
      <p:ext uri="{BB962C8B-B14F-4D97-AF65-F5344CB8AC3E}">
        <p14:creationId xmlns:p14="http://schemas.microsoft.com/office/powerpoint/2010/main" val="868750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Verticillium </a:t>
            </a:r>
            <a:r>
              <a:rPr lang="en-US" i="1" dirty="0" err="1" smtClean="0"/>
              <a:t>nonalfalfae</a:t>
            </a:r>
            <a:endParaRPr lang="en-US" i="1" dirty="0"/>
          </a:p>
        </p:txBody>
      </p:sp>
      <p:sp>
        <p:nvSpPr>
          <p:cNvPr id="3" name="Content Placeholder 2"/>
          <p:cNvSpPr>
            <a:spLocks noGrp="1"/>
          </p:cNvSpPr>
          <p:nvPr>
            <p:ph idx="1"/>
          </p:nvPr>
        </p:nvSpPr>
        <p:spPr>
          <a:xfrm>
            <a:off x="457200" y="1600200"/>
            <a:ext cx="4114800" cy="4525963"/>
          </a:xfrm>
        </p:spPr>
        <p:txBody>
          <a:bodyPr>
            <a:normAutofit fontScale="70000" lnSpcReduction="20000"/>
          </a:bodyPr>
          <a:lstStyle/>
          <a:p>
            <a:r>
              <a:rPr lang="en-US" dirty="0" smtClean="0"/>
              <a:t>Host specific, some effect on Devil’s </a:t>
            </a:r>
            <a:r>
              <a:rPr lang="en-US" dirty="0" err="1" smtClean="0"/>
              <a:t>Walkingstick</a:t>
            </a:r>
            <a:r>
              <a:rPr lang="en-US" dirty="0" smtClean="0"/>
              <a:t> and Striped Maple </a:t>
            </a:r>
            <a:r>
              <a:rPr lang="en-US" sz="1100" dirty="0" smtClean="0"/>
              <a:t>(Kasson et al. 2015)</a:t>
            </a:r>
          </a:p>
          <a:p>
            <a:r>
              <a:rPr lang="en-US" dirty="0" smtClean="0"/>
              <a:t>Very effective, currently present in Pennsylvania, Ohio, Virginia, Austria </a:t>
            </a:r>
            <a:r>
              <a:rPr lang="en-US" sz="1050" dirty="0" smtClean="0"/>
              <a:t>(Kasson </a:t>
            </a:r>
            <a:r>
              <a:rPr lang="en-US" sz="1050" dirty="0"/>
              <a:t>et al. 2014; Kasson et al. 2015; </a:t>
            </a:r>
            <a:r>
              <a:rPr lang="en-US" sz="1050" dirty="0" err="1"/>
              <a:t>Rebbeck</a:t>
            </a:r>
            <a:r>
              <a:rPr lang="en-US" sz="1050" dirty="0"/>
              <a:t> et al. 2013; Snyder et al. 2013; Snyder et al. 2014; </a:t>
            </a:r>
            <a:r>
              <a:rPr lang="en-US" sz="1050" dirty="0" err="1"/>
              <a:t>Schall</a:t>
            </a:r>
            <a:r>
              <a:rPr lang="en-US" sz="1050" dirty="0"/>
              <a:t> and Davis 2009; Harris et al. </a:t>
            </a:r>
            <a:r>
              <a:rPr lang="en-US" sz="1050" dirty="0" smtClean="0"/>
              <a:t>2013; </a:t>
            </a:r>
            <a:r>
              <a:rPr lang="en-US" sz="1050" dirty="0" err="1" smtClean="0"/>
              <a:t>Maschek</a:t>
            </a:r>
            <a:r>
              <a:rPr lang="en-US" sz="1050" dirty="0" smtClean="0"/>
              <a:t> and </a:t>
            </a:r>
            <a:r>
              <a:rPr lang="en-US" sz="1050" dirty="0" err="1" smtClean="0"/>
              <a:t>Halmschlager</a:t>
            </a:r>
            <a:r>
              <a:rPr lang="en-US" sz="1050" dirty="0" smtClean="0"/>
              <a:t> 2016)</a:t>
            </a:r>
          </a:p>
          <a:p>
            <a:r>
              <a:rPr lang="en-US" dirty="0" smtClean="0"/>
              <a:t>100 inoculations resulted in &gt;14,000 </a:t>
            </a:r>
            <a:r>
              <a:rPr lang="en-US" i="1" dirty="0" smtClean="0"/>
              <a:t>Ailanthus </a:t>
            </a:r>
            <a:r>
              <a:rPr lang="en-US" dirty="0" smtClean="0"/>
              <a:t>deaths </a:t>
            </a:r>
            <a:r>
              <a:rPr lang="en-US" sz="1050" dirty="0" smtClean="0"/>
              <a:t>(Kasson et al. 2014)</a:t>
            </a:r>
          </a:p>
          <a:p>
            <a:r>
              <a:rPr lang="en-US" dirty="0" smtClean="0"/>
              <a:t>Potential to spread with </a:t>
            </a:r>
            <a:r>
              <a:rPr lang="en-US" i="1" dirty="0" err="1" smtClean="0"/>
              <a:t>Eucryptorrhynchus</a:t>
            </a:r>
            <a:r>
              <a:rPr lang="en-US" i="1" dirty="0" smtClean="0"/>
              <a:t> </a:t>
            </a:r>
            <a:r>
              <a:rPr lang="en-US" i="1" dirty="0" err="1" smtClean="0"/>
              <a:t>brandti</a:t>
            </a:r>
            <a:r>
              <a:rPr lang="en-US" dirty="0" smtClean="0"/>
              <a:t> </a:t>
            </a:r>
            <a:r>
              <a:rPr lang="en-US" sz="1100" dirty="0" smtClean="0"/>
              <a:t>(</a:t>
            </a:r>
            <a:r>
              <a:rPr lang="en-US" sz="1100" dirty="0"/>
              <a:t>Snyder et al. 2012; Ding et al. </a:t>
            </a:r>
            <a:r>
              <a:rPr lang="en-US" sz="1100" dirty="0" smtClean="0"/>
              <a:t>2006)</a:t>
            </a:r>
          </a:p>
          <a:p>
            <a:r>
              <a:rPr lang="en-US" dirty="0" smtClean="0"/>
              <a:t>Trees on roadsides and precarious areas must be manually removed, then perhaps inoculated</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86960"/>
            <a:ext cx="3626461" cy="277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3626461"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200" y="6488668"/>
            <a:ext cx="1873975" cy="369332"/>
          </a:xfrm>
          <a:prstGeom prst="rect">
            <a:avLst/>
          </a:prstGeom>
          <a:noFill/>
        </p:spPr>
        <p:txBody>
          <a:bodyPr wrap="none" rtlCol="0">
            <a:spAutoFit/>
          </a:bodyPr>
          <a:lstStyle/>
          <a:p>
            <a:r>
              <a:rPr lang="en-US" dirty="0" smtClean="0"/>
              <a:t>Kasson et al. 2014</a:t>
            </a:r>
            <a:endParaRPr lang="en-US" dirty="0"/>
          </a:p>
        </p:txBody>
      </p:sp>
    </p:spTree>
    <p:extLst>
      <p:ext uri="{BB962C8B-B14F-4D97-AF65-F5344CB8AC3E}">
        <p14:creationId xmlns:p14="http://schemas.microsoft.com/office/powerpoint/2010/main" val="3724697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and smaller landowners</a:t>
            </a:r>
            <a:endParaRPr lang="en-US" dirty="0"/>
          </a:p>
        </p:txBody>
      </p:sp>
      <p:sp>
        <p:nvSpPr>
          <p:cNvPr id="3" name="Content Placeholder 2"/>
          <p:cNvSpPr>
            <a:spLocks noGrp="1"/>
          </p:cNvSpPr>
          <p:nvPr>
            <p:ph idx="1"/>
          </p:nvPr>
        </p:nvSpPr>
        <p:spPr>
          <a:xfrm>
            <a:off x="228600" y="1600200"/>
            <a:ext cx="8686800" cy="4876800"/>
          </a:xfrm>
        </p:spPr>
        <p:txBody>
          <a:bodyPr>
            <a:normAutofit fontScale="70000" lnSpcReduction="20000"/>
          </a:bodyPr>
          <a:lstStyle/>
          <a:p>
            <a:r>
              <a:rPr lang="en-US" dirty="0" smtClean="0"/>
              <a:t>Organic Control of Ailanthus </a:t>
            </a:r>
          </a:p>
          <a:p>
            <a:r>
              <a:rPr lang="en-US" dirty="0" smtClean="0"/>
              <a:t>Timing: Late fall, winter, or early spring</a:t>
            </a:r>
          </a:p>
          <a:p>
            <a:r>
              <a:rPr lang="en-US" dirty="0" smtClean="0"/>
              <a:t>Tools: Short drawknife (6")</a:t>
            </a:r>
          </a:p>
          <a:p>
            <a:r>
              <a:rPr lang="en-US" dirty="0" smtClean="0"/>
              <a:t>Technique: Starting at the base of the tree, draw knife up under bark of tree, removing a strip about 18"-24" long with each pass; completely remove bark all around tree. Hint: turning the knife around so the sharp edge is up makes it easier, since the knife doesn't bite too deep. You are removing only the bark; you are not actually girdling the tree.</a:t>
            </a:r>
          </a:p>
          <a:p>
            <a:r>
              <a:rPr lang="en-US" dirty="0" smtClean="0"/>
              <a:t>Follow-up: After one growing season, re-visit the treated trees. Late fall through spring is a good time, since the underbrush has died down and you can see easily. Observe regrowth and stomp down stump sprouts. Pull any small seedlings, if present. Repeat after 2nd growing season, if necessary. Be wary in windy weather -- you have deliberately weakened this tree and it will eventually fall down. Usually it loses much of its mass before this happens and doesn't cause much damage to other vegetation, but beware and be safe. (</a:t>
            </a:r>
            <a:r>
              <a:rPr lang="en-US" dirty="0" err="1" smtClean="0"/>
              <a:t>Baran</a:t>
            </a:r>
            <a:r>
              <a:rPr lang="en-US" dirty="0" smtClean="0"/>
              <a:t> 2010)</a:t>
            </a:r>
          </a:p>
        </p:txBody>
      </p:sp>
    </p:spTree>
    <p:extLst>
      <p:ext uri="{BB962C8B-B14F-4D97-AF65-F5344CB8AC3E}">
        <p14:creationId xmlns:p14="http://schemas.microsoft.com/office/powerpoint/2010/main" val="3926245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SARE Grant mushroom cultivation</a:t>
            </a:r>
            <a:endParaRPr lang="en-US" dirty="0"/>
          </a:p>
        </p:txBody>
      </p:sp>
      <p:sp>
        <p:nvSpPr>
          <p:cNvPr id="3" name="Content Placeholder 2"/>
          <p:cNvSpPr>
            <a:spLocks noGrp="1"/>
          </p:cNvSpPr>
          <p:nvPr>
            <p:ph idx="1"/>
          </p:nvPr>
        </p:nvSpPr>
        <p:spPr/>
        <p:txBody>
          <a:bodyPr/>
          <a:lstStyle/>
          <a:p>
            <a:r>
              <a:rPr lang="en-US" dirty="0" smtClean="0"/>
              <a:t>Inoculate debarked </a:t>
            </a:r>
            <a:r>
              <a:rPr lang="en-US" i="1" dirty="0" smtClean="0"/>
              <a:t>Ailanthus </a:t>
            </a:r>
            <a:r>
              <a:rPr lang="en-US" dirty="0" smtClean="0"/>
              <a:t>with </a:t>
            </a:r>
            <a:r>
              <a:rPr lang="en-US" i="1" dirty="0" smtClean="0"/>
              <a:t>Pleurotus ostreatus </a:t>
            </a:r>
            <a:r>
              <a:rPr lang="en-US" dirty="0" smtClean="0"/>
              <a:t>(Oyster Mushroom) (</a:t>
            </a:r>
            <a:r>
              <a:rPr lang="en-US" dirty="0" err="1" smtClean="0"/>
              <a:t>Baran</a:t>
            </a:r>
            <a:r>
              <a:rPr lang="en-US" dirty="0" smtClean="0"/>
              <a:t> 2010)</a:t>
            </a:r>
            <a:endParaRPr lang="en-US" dirty="0"/>
          </a:p>
          <a:p>
            <a:r>
              <a:rPr lang="en-US" dirty="0" smtClean="0"/>
              <a:t>Grant used drill and plug, I recommend trying Hypo-hatchet with liquid tissue cultures (McCoy 2013)</a:t>
            </a:r>
            <a:endParaRPr lang="en-US" dirty="0"/>
          </a:p>
        </p:txBody>
      </p:sp>
    </p:spTree>
    <p:extLst>
      <p:ext uri="{BB962C8B-B14F-4D97-AF65-F5344CB8AC3E}">
        <p14:creationId xmlns:p14="http://schemas.microsoft.com/office/powerpoint/2010/main" val="1919895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Manual removal</a:t>
            </a:r>
            <a:endParaRPr lang="en-US" dirty="0"/>
          </a:p>
        </p:txBody>
      </p:sp>
      <p:sp>
        <p:nvSpPr>
          <p:cNvPr id="3" name="Content Placeholder 2"/>
          <p:cNvSpPr>
            <a:spLocks noGrp="1"/>
          </p:cNvSpPr>
          <p:nvPr>
            <p:ph idx="1"/>
          </p:nvPr>
        </p:nvSpPr>
        <p:spPr>
          <a:xfrm>
            <a:off x="152400" y="1676400"/>
            <a:ext cx="4191000" cy="4525963"/>
          </a:xfrm>
        </p:spPr>
        <p:txBody>
          <a:bodyPr>
            <a:normAutofit fontScale="92500" lnSpcReduction="20000"/>
          </a:bodyPr>
          <a:lstStyle/>
          <a:p>
            <a:r>
              <a:rPr lang="en-US" dirty="0" smtClean="0"/>
              <a:t>Firewood, tool handles, furniture</a:t>
            </a:r>
          </a:p>
          <a:p>
            <a:r>
              <a:rPr lang="en-US" dirty="0" smtClean="0"/>
              <a:t>Mushroom production (near houses, not roads)</a:t>
            </a:r>
          </a:p>
          <a:p>
            <a:r>
              <a:rPr lang="en-US" dirty="0" smtClean="0"/>
              <a:t>Chipping destroys eggs (</a:t>
            </a:r>
            <a:r>
              <a:rPr lang="en-US" dirty="0" err="1" smtClean="0"/>
              <a:t>Cooperbrand</a:t>
            </a:r>
            <a:r>
              <a:rPr lang="en-US" dirty="0" smtClean="0"/>
              <a:t> et al. 2018)</a:t>
            </a:r>
          </a:p>
          <a:p>
            <a:r>
              <a:rPr lang="en-US" dirty="0" smtClean="0"/>
              <a:t>Inoculate with </a:t>
            </a:r>
            <a:r>
              <a:rPr lang="en-US" i="1" dirty="0" smtClean="0"/>
              <a:t>Verticillium </a:t>
            </a:r>
            <a:r>
              <a:rPr lang="en-US" i="1" dirty="0" err="1" smtClean="0"/>
              <a:t>nonalfalfae</a:t>
            </a:r>
            <a:r>
              <a:rPr lang="en-US" dirty="0"/>
              <a:t> </a:t>
            </a:r>
            <a:r>
              <a:rPr lang="en-US" dirty="0" smtClean="0"/>
              <a:t>as </a:t>
            </a:r>
            <a:r>
              <a:rPr lang="en-US" dirty="0" err="1" smtClean="0"/>
              <a:t>followup</a:t>
            </a:r>
            <a:endParaRPr lang="en-US" dirty="0"/>
          </a:p>
        </p:txBody>
      </p:sp>
      <p:pic>
        <p:nvPicPr>
          <p:cNvPr id="7170" name="Picture 2" descr="Spotted lanternfly egg ma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1752600"/>
            <a:ext cx="4698167" cy="41253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5925819"/>
            <a:ext cx="4572000" cy="646331"/>
          </a:xfrm>
          <a:prstGeom prst="rect">
            <a:avLst/>
          </a:prstGeom>
        </p:spPr>
        <p:txBody>
          <a:bodyPr>
            <a:spAutoFit/>
          </a:bodyPr>
          <a:lstStyle/>
          <a:p>
            <a:r>
              <a:rPr lang="en-US" dirty="0" smtClean="0"/>
              <a:t>https://news.psu.edu/photo/516221/2018/04/13/spotted-lanternfly-egg-masses</a:t>
            </a:r>
            <a:endParaRPr lang="en-US" dirty="0"/>
          </a:p>
        </p:txBody>
      </p:sp>
    </p:spTree>
    <p:extLst>
      <p:ext uri="{BB962C8B-B14F-4D97-AF65-F5344CB8AC3E}">
        <p14:creationId xmlns:p14="http://schemas.microsoft.com/office/powerpoint/2010/main" val="3379596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r>
              <a:rPr lang="en-US" dirty="0" smtClean="0"/>
              <a:t>Spread the word. Human element makes things interesting.</a:t>
            </a:r>
          </a:p>
          <a:p>
            <a:r>
              <a:rPr lang="en-US" dirty="0" smtClean="0"/>
              <a:t>One </a:t>
            </a:r>
            <a:r>
              <a:rPr lang="en-US" dirty="0"/>
              <a:t>60 second video highlighting Spotted </a:t>
            </a:r>
            <a:r>
              <a:rPr lang="en-US" dirty="0" err="1"/>
              <a:t>Lanternfly</a:t>
            </a:r>
            <a:r>
              <a:rPr lang="en-US" dirty="0"/>
              <a:t> yielded an average of 121 emails and 57 calls per day during a 75-day campaign, roughly 10x the normal amount (</a:t>
            </a:r>
            <a:r>
              <a:rPr lang="en-US" dirty="0" err="1"/>
              <a:t>Barringer</a:t>
            </a:r>
            <a:r>
              <a:rPr lang="en-US" dirty="0"/>
              <a:t> 2018).</a:t>
            </a:r>
          </a:p>
        </p:txBody>
      </p:sp>
    </p:spTree>
    <p:extLst>
      <p:ext uri="{BB962C8B-B14F-4D97-AF65-F5344CB8AC3E}">
        <p14:creationId xmlns:p14="http://schemas.microsoft.com/office/powerpoint/2010/main" val="340708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Works Cited</a:t>
            </a:r>
            <a:endParaRPr lang="en-US" dirty="0"/>
          </a:p>
        </p:txBody>
      </p:sp>
      <p:sp>
        <p:nvSpPr>
          <p:cNvPr id="3" name="Content Placeholder 2"/>
          <p:cNvSpPr>
            <a:spLocks noGrp="1"/>
          </p:cNvSpPr>
          <p:nvPr>
            <p:ph idx="1"/>
          </p:nvPr>
        </p:nvSpPr>
        <p:spPr>
          <a:xfrm>
            <a:off x="457200" y="914400"/>
            <a:ext cx="8229600" cy="5334000"/>
          </a:xfrm>
        </p:spPr>
        <p:txBody>
          <a:bodyPr>
            <a:normAutofit fontScale="25000" lnSpcReduction="20000"/>
          </a:bodyPr>
          <a:lstStyle/>
          <a:p>
            <a:r>
              <a:rPr lang="en-US" dirty="0" err="1"/>
              <a:t>Azim</a:t>
            </a:r>
            <a:r>
              <a:rPr lang="en-US" dirty="0"/>
              <a:t>, A., Khan, A. G., Ahmad, J., </a:t>
            </a:r>
            <a:r>
              <a:rPr lang="en-US" dirty="0" err="1"/>
              <a:t>Ayaz</a:t>
            </a:r>
            <a:r>
              <a:rPr lang="en-US" dirty="0"/>
              <a:t>, M., &amp; </a:t>
            </a:r>
            <a:r>
              <a:rPr lang="en-US" dirty="0" err="1"/>
              <a:t>Mirza</a:t>
            </a:r>
            <a:r>
              <a:rPr lang="en-US" dirty="0"/>
              <a:t>, I. H. (2002). Nutritional Evaluation of Fodder Tree Leaves with Goats. </a:t>
            </a:r>
            <a:r>
              <a:rPr lang="en-US" i="1" dirty="0"/>
              <a:t>Asian-Australasian Journal of Animal Sciences,15</a:t>
            </a:r>
            <a:r>
              <a:rPr lang="en-US" dirty="0"/>
              <a:t>(1), 34-37. </a:t>
            </a:r>
            <a:r>
              <a:rPr lang="en-US" dirty="0" smtClean="0"/>
              <a:t>doi:10.5713/ajas.2002.34</a:t>
            </a:r>
          </a:p>
          <a:p>
            <a:r>
              <a:rPr lang="en-US" dirty="0" err="1" smtClean="0"/>
              <a:t>Baptista</a:t>
            </a:r>
            <a:r>
              <a:rPr lang="en-US" dirty="0"/>
              <a:t>, P., Costa, A. P., </a:t>
            </a:r>
            <a:r>
              <a:rPr lang="en-US" dirty="0" err="1"/>
              <a:t>Simões</a:t>
            </a:r>
            <a:r>
              <a:rPr lang="en-US" dirty="0"/>
              <a:t>, R., &amp; </a:t>
            </a:r>
            <a:r>
              <a:rPr lang="en-US" dirty="0" err="1"/>
              <a:t>Amaral</a:t>
            </a:r>
            <a:r>
              <a:rPr lang="en-US" dirty="0"/>
              <a:t>, M. E. (2014). Ailanthus altissima: An alternative fiber source for papermaking. </a:t>
            </a:r>
            <a:r>
              <a:rPr lang="en-US" i="1" dirty="0"/>
              <a:t>Industrial Crops and Products,52</a:t>
            </a:r>
            <a:r>
              <a:rPr lang="en-US" dirty="0"/>
              <a:t>, 32-37. </a:t>
            </a:r>
            <a:r>
              <a:rPr lang="en-US" dirty="0" smtClean="0"/>
              <a:t>doi:10.1016/j.indcrop.2013.10.008</a:t>
            </a:r>
          </a:p>
          <a:p>
            <a:r>
              <a:rPr lang="en-US" dirty="0" err="1"/>
              <a:t>Baran</a:t>
            </a:r>
            <a:r>
              <a:rPr lang="en-US" dirty="0"/>
              <a:t>, J. (2010). Field study of technique for combining low-cost, herbicide-free control of woody </a:t>
            </a:r>
            <a:r>
              <a:rPr lang="en-US" dirty="0" err="1"/>
              <a:t>invasives</a:t>
            </a:r>
            <a:r>
              <a:rPr lang="en-US" dirty="0"/>
              <a:t>, in particular Ailanthus altissima, with production of edible mushrooms. Retrieved from </a:t>
            </a:r>
            <a:r>
              <a:rPr lang="en-US" u="sng" dirty="0">
                <a:hlinkClick r:id="rId2"/>
              </a:rPr>
              <a:t>https://projects.sare.org/sare_project/fnc07-670</a:t>
            </a:r>
            <a:r>
              <a:rPr lang="en-US" u="sng" dirty="0" smtClean="0">
                <a:hlinkClick r:id="rId2"/>
              </a:rPr>
              <a:t>/</a:t>
            </a:r>
            <a:endParaRPr lang="en-US" u="sng" dirty="0" smtClean="0"/>
          </a:p>
          <a:p>
            <a:r>
              <a:rPr lang="en-US" dirty="0" err="1"/>
              <a:t>Barringer</a:t>
            </a:r>
            <a:r>
              <a:rPr lang="en-US" dirty="0"/>
              <a:t>, Lawrence. (2018). Spotted </a:t>
            </a:r>
            <a:r>
              <a:rPr lang="en-US" dirty="0" err="1"/>
              <a:t>Lanternfly</a:t>
            </a:r>
            <a:r>
              <a:rPr lang="en-US" dirty="0"/>
              <a:t> Outreach: Opening the Floodgates. </a:t>
            </a:r>
            <a:r>
              <a:rPr lang="en-US" i="1" dirty="0"/>
              <a:t>Conference: USDA Interagency Research Forum on Invasive Species</a:t>
            </a:r>
            <a:r>
              <a:rPr lang="en-US" dirty="0" smtClean="0"/>
              <a:t>.</a:t>
            </a:r>
          </a:p>
          <a:p>
            <a:r>
              <a:rPr lang="en-US" dirty="0" err="1"/>
              <a:t>Barringer</a:t>
            </a:r>
            <a:r>
              <a:rPr lang="en-US" dirty="0"/>
              <a:t>, L. E., &amp; </a:t>
            </a:r>
            <a:r>
              <a:rPr lang="en-US" dirty="0" err="1"/>
              <a:t>Smyers</a:t>
            </a:r>
            <a:r>
              <a:rPr lang="en-US" dirty="0"/>
              <a:t>, E. (2016). Predation of the Spotted </a:t>
            </a:r>
            <a:r>
              <a:rPr lang="en-US" dirty="0" err="1"/>
              <a:t>Lanternfly,Lycorma</a:t>
            </a:r>
            <a:r>
              <a:rPr lang="en-US" dirty="0"/>
              <a:t> delicatula(White) (Hemiptera: </a:t>
            </a:r>
            <a:r>
              <a:rPr lang="en-US" dirty="0" err="1"/>
              <a:t>Fulgoridae</a:t>
            </a:r>
            <a:r>
              <a:rPr lang="en-US" dirty="0"/>
              <a:t>) by Two Native Hemiptera. </a:t>
            </a:r>
            <a:r>
              <a:rPr lang="en-US" i="1" dirty="0"/>
              <a:t>Entomological News,126</a:t>
            </a:r>
            <a:r>
              <a:rPr lang="en-US" dirty="0"/>
              <a:t>(1), 71-73. </a:t>
            </a:r>
            <a:r>
              <a:rPr lang="en-US" dirty="0" smtClean="0"/>
              <a:t>doi:10.3157/021.126.0109</a:t>
            </a:r>
          </a:p>
          <a:p>
            <a:r>
              <a:rPr lang="en-US" dirty="0"/>
              <a:t>Bicknell, S. H., &amp; Smith, W. H. (1975). Influence of soil salt, at levels characteristic of some roadside environments, on the germination of certain tree seeds. </a:t>
            </a:r>
            <a:r>
              <a:rPr lang="en-US" i="1" dirty="0"/>
              <a:t>Plant and Soil,43</a:t>
            </a:r>
            <a:r>
              <a:rPr lang="en-US" dirty="0"/>
              <a:t>(1-3), 719-722. </a:t>
            </a:r>
            <a:r>
              <a:rPr lang="en-US" dirty="0" smtClean="0"/>
              <a:t>doi:10.1007/bf01928536</a:t>
            </a:r>
          </a:p>
          <a:p>
            <a:r>
              <a:rPr lang="en-US" dirty="0" err="1" smtClean="0"/>
              <a:t>Cooperband</a:t>
            </a:r>
            <a:r>
              <a:rPr lang="en-US" dirty="0"/>
              <a:t>, M. F., Mack, R., &amp; </a:t>
            </a:r>
            <a:r>
              <a:rPr lang="en-US" dirty="0" err="1"/>
              <a:t>Spichiger</a:t>
            </a:r>
            <a:r>
              <a:rPr lang="en-US" dirty="0"/>
              <a:t>, S. (2018). Chipping to Destroy Egg Masses of the Spotted </a:t>
            </a:r>
            <a:r>
              <a:rPr lang="en-US" dirty="0" err="1"/>
              <a:t>Lanternfly</a:t>
            </a:r>
            <a:r>
              <a:rPr lang="en-US" dirty="0"/>
              <a:t>, </a:t>
            </a:r>
            <a:r>
              <a:rPr lang="en-US" dirty="0" err="1"/>
              <a:t>Lycorma</a:t>
            </a:r>
            <a:r>
              <a:rPr lang="en-US" dirty="0"/>
              <a:t> delicatula (Hemiptera: </a:t>
            </a:r>
            <a:r>
              <a:rPr lang="en-US" dirty="0" err="1"/>
              <a:t>Fulgoridae</a:t>
            </a:r>
            <a:r>
              <a:rPr lang="en-US" dirty="0"/>
              <a:t>). </a:t>
            </a:r>
            <a:r>
              <a:rPr lang="en-US" i="1" dirty="0"/>
              <a:t>Journal of Insect Science,18</a:t>
            </a:r>
            <a:r>
              <a:rPr lang="en-US" dirty="0"/>
              <a:t>(3). </a:t>
            </a:r>
            <a:r>
              <a:rPr lang="en-US" dirty="0" smtClean="0"/>
              <a:t>doi:10.1093/</a:t>
            </a:r>
            <a:r>
              <a:rPr lang="en-US" dirty="0" err="1" smtClean="0"/>
              <a:t>jisesa</a:t>
            </a:r>
            <a:r>
              <a:rPr lang="en-US" dirty="0" smtClean="0"/>
              <a:t>/iey049</a:t>
            </a:r>
          </a:p>
          <a:p>
            <a:r>
              <a:rPr lang="en-US" dirty="0"/>
              <a:t>Ding, </a:t>
            </a:r>
            <a:r>
              <a:rPr lang="en-US" dirty="0" err="1"/>
              <a:t>Jianqing</a:t>
            </a:r>
            <a:r>
              <a:rPr lang="en-US" dirty="0"/>
              <a:t> &amp; Wu, Yun &amp; </a:t>
            </a:r>
            <a:r>
              <a:rPr lang="en-US" dirty="0" err="1"/>
              <a:t>Zheng</a:t>
            </a:r>
            <a:r>
              <a:rPr lang="en-US" dirty="0"/>
              <a:t>, </a:t>
            </a:r>
            <a:r>
              <a:rPr lang="en-US" dirty="0" err="1"/>
              <a:t>Hao</a:t>
            </a:r>
            <a:r>
              <a:rPr lang="en-US" dirty="0"/>
              <a:t> &amp; Fu, </a:t>
            </a:r>
            <a:r>
              <a:rPr lang="en-US" dirty="0" err="1"/>
              <a:t>Weidong</a:t>
            </a:r>
            <a:r>
              <a:rPr lang="en-US" dirty="0"/>
              <a:t> &amp; Reardon, Richard &amp; Liu, Min. (2006). Assessing potential biological control of the invasive plant, tree-of-heaven, Ailanthus altissima. </a:t>
            </a:r>
            <a:r>
              <a:rPr lang="en-US" i="1" dirty="0" err="1"/>
              <a:t>Biocontrol</a:t>
            </a:r>
            <a:r>
              <a:rPr lang="en-US" i="1" dirty="0"/>
              <a:t> Science and Technology</a:t>
            </a:r>
            <a:r>
              <a:rPr lang="en-US" dirty="0"/>
              <a:t>. 16. 10.1080/09583150500531909</a:t>
            </a:r>
            <a:r>
              <a:rPr lang="en-US" dirty="0" smtClean="0"/>
              <a:t>.</a:t>
            </a:r>
          </a:p>
          <a:p>
            <a:r>
              <a:rPr lang="en-US" dirty="0" err="1"/>
              <a:t>Feo</a:t>
            </a:r>
            <a:r>
              <a:rPr lang="en-US" dirty="0"/>
              <a:t>, V. D., Martino, L. D., </a:t>
            </a:r>
            <a:r>
              <a:rPr lang="en-US" dirty="0" err="1"/>
              <a:t>Quaranta</a:t>
            </a:r>
            <a:r>
              <a:rPr lang="en-US" dirty="0"/>
              <a:t>, E., &amp; Pizza, C. (2003). Isolation of Phytotoxic Compounds from Tree-of-Heaven (Ailanthus </a:t>
            </a:r>
            <a:r>
              <a:rPr lang="en-US" dirty="0" err="1"/>
              <a:t>altissimaSwingle</a:t>
            </a:r>
            <a:r>
              <a:rPr lang="en-US" dirty="0"/>
              <a:t>). </a:t>
            </a:r>
            <a:r>
              <a:rPr lang="en-US" i="1" dirty="0"/>
              <a:t>Journal of Agricultural and Food Chemistry,51</a:t>
            </a:r>
            <a:r>
              <a:rPr lang="en-US" dirty="0"/>
              <a:t>(5), 1177-1180. </a:t>
            </a:r>
            <a:r>
              <a:rPr lang="en-US" dirty="0" smtClean="0"/>
              <a:t>doi:10.1021/jf020686</a:t>
            </a:r>
          </a:p>
          <a:p>
            <a:r>
              <a:rPr lang="en-US" dirty="0"/>
              <a:t>Ferreira, P. J., </a:t>
            </a:r>
            <a:r>
              <a:rPr lang="en-US" dirty="0" err="1"/>
              <a:t>Gamelas</a:t>
            </a:r>
            <a:r>
              <a:rPr lang="en-US" dirty="0"/>
              <a:t>, J. A., </a:t>
            </a:r>
            <a:r>
              <a:rPr lang="en-US" dirty="0" err="1"/>
              <a:t>Carvalho</a:t>
            </a:r>
            <a:r>
              <a:rPr lang="en-US" dirty="0"/>
              <a:t>, M. G., Duarte, G. V., </a:t>
            </a:r>
            <a:r>
              <a:rPr lang="en-US" dirty="0" err="1"/>
              <a:t>Canhoto</a:t>
            </a:r>
            <a:r>
              <a:rPr lang="en-US" dirty="0"/>
              <a:t>, J. M., &amp; Passas, R. (2013). Evaluation of the papermaking potential of Ailanthus altissima. </a:t>
            </a:r>
            <a:r>
              <a:rPr lang="en-US" i="1" dirty="0"/>
              <a:t>Industrial Crops and Products,42</a:t>
            </a:r>
            <a:r>
              <a:rPr lang="en-US" dirty="0"/>
              <a:t>, 538-542. </a:t>
            </a:r>
            <a:r>
              <a:rPr lang="en-US" dirty="0" smtClean="0"/>
              <a:t>doi:10.1016/j.indcrop.2012.06.030</a:t>
            </a:r>
          </a:p>
          <a:p>
            <a:r>
              <a:rPr lang="en-US" dirty="0"/>
              <a:t>Gómez-</a:t>
            </a:r>
            <a:r>
              <a:rPr lang="en-US" dirty="0" err="1"/>
              <a:t>Aparicio</a:t>
            </a:r>
            <a:r>
              <a:rPr lang="en-US" dirty="0"/>
              <a:t>, L., &amp; </a:t>
            </a:r>
            <a:r>
              <a:rPr lang="en-US" dirty="0" err="1"/>
              <a:t>Canham</a:t>
            </a:r>
            <a:r>
              <a:rPr lang="en-US" dirty="0"/>
              <a:t>, C. D. (2008). </a:t>
            </a:r>
            <a:r>
              <a:rPr lang="en-US" dirty="0" err="1"/>
              <a:t>Neighbourhood</a:t>
            </a:r>
            <a:r>
              <a:rPr lang="en-US" dirty="0"/>
              <a:t> analyses of the </a:t>
            </a:r>
            <a:r>
              <a:rPr lang="en-US" dirty="0" err="1"/>
              <a:t>allelopathic</a:t>
            </a:r>
            <a:r>
              <a:rPr lang="en-US" dirty="0"/>
              <a:t> effects of the invasive tree Ailanthus altissima in temperate forests. </a:t>
            </a:r>
            <a:r>
              <a:rPr lang="en-US" i="1" dirty="0"/>
              <a:t>Journal of Ecology,96</a:t>
            </a:r>
            <a:r>
              <a:rPr lang="en-US" dirty="0"/>
              <a:t>(3), 447-458. </a:t>
            </a:r>
            <a:r>
              <a:rPr lang="en-US" dirty="0" smtClean="0"/>
              <a:t>doi:10.1111/j.1365-2745.2007.01352.x</a:t>
            </a:r>
          </a:p>
          <a:p>
            <a:r>
              <a:rPr lang="en-US" dirty="0"/>
              <a:t>Harris, P. T., Cannon, G. H., Smith, N. E., &amp; </a:t>
            </a:r>
            <a:r>
              <a:rPr lang="en-US" dirty="0" err="1"/>
              <a:t>Muth</a:t>
            </a:r>
            <a:r>
              <a:rPr lang="en-US" dirty="0"/>
              <a:t>, N. Z. (2013). Assessment of plant community restoration following Tree-of-Heaven (Ailanthus altissima) control by Verticillium </a:t>
            </a:r>
            <a:r>
              <a:rPr lang="en-US" dirty="0" err="1"/>
              <a:t>albo</a:t>
            </a:r>
            <a:r>
              <a:rPr lang="en-US" dirty="0"/>
              <a:t>-atrum. </a:t>
            </a:r>
            <a:r>
              <a:rPr lang="en-US" i="1" dirty="0"/>
              <a:t>Biological Invasions,15</a:t>
            </a:r>
            <a:r>
              <a:rPr lang="en-US" dirty="0"/>
              <a:t>(9), 1887-1893. </a:t>
            </a:r>
            <a:r>
              <a:rPr lang="en-US" dirty="0" smtClean="0"/>
              <a:t>doi:10.1007/s10530-013-0430-2</a:t>
            </a:r>
          </a:p>
          <a:p>
            <a:r>
              <a:rPr lang="en-US" dirty="0" err="1"/>
              <a:t>Heisey</a:t>
            </a:r>
            <a:r>
              <a:rPr lang="en-US" dirty="0"/>
              <a:t>, R. M. (1996). Identification of an </a:t>
            </a:r>
            <a:r>
              <a:rPr lang="en-US" dirty="0" err="1"/>
              <a:t>Allelopathic</a:t>
            </a:r>
            <a:r>
              <a:rPr lang="en-US" dirty="0"/>
              <a:t> Compound from Ailanthus altissima (Simaroubaceae) and Characterization of its Herbicidal Activity. </a:t>
            </a:r>
            <a:r>
              <a:rPr lang="en-US" i="1" dirty="0"/>
              <a:t>American Journal of Botany,83</a:t>
            </a:r>
            <a:r>
              <a:rPr lang="en-US" dirty="0"/>
              <a:t>(2), 192. </a:t>
            </a:r>
            <a:r>
              <a:rPr lang="en-US" dirty="0" smtClean="0"/>
              <a:t>doi:10.2307/2445938</a:t>
            </a:r>
            <a:endParaRPr lang="en-US" dirty="0"/>
          </a:p>
          <a:p>
            <a:r>
              <a:rPr lang="en-US" dirty="0" err="1"/>
              <a:t>Heisey</a:t>
            </a:r>
            <a:r>
              <a:rPr lang="en-US" dirty="0"/>
              <a:t>, R.M. (1997). Allelopathy and the Secret Life of </a:t>
            </a:r>
            <a:r>
              <a:rPr lang="en-US" i="1" dirty="0"/>
              <a:t>Ailanthus altissima</a:t>
            </a:r>
            <a:r>
              <a:rPr lang="en-US" dirty="0"/>
              <a:t>. </a:t>
            </a:r>
            <a:r>
              <a:rPr lang="en-US" i="1" dirty="0" err="1"/>
              <a:t>Arnoldia</a:t>
            </a:r>
            <a:r>
              <a:rPr lang="en-US" dirty="0"/>
              <a:t>, Fall 1997, 28-36</a:t>
            </a:r>
            <a:r>
              <a:rPr lang="en-US" dirty="0" smtClean="0"/>
              <a:t>.</a:t>
            </a:r>
          </a:p>
          <a:p>
            <a:r>
              <a:rPr lang="en-US" dirty="0" smtClean="0"/>
              <a:t>Hu</a:t>
            </a:r>
            <a:r>
              <a:rPr lang="en-US" dirty="0"/>
              <a:t>, S. (1979). Ailanthus. </a:t>
            </a:r>
            <a:r>
              <a:rPr lang="en-US" i="1" dirty="0" err="1"/>
              <a:t>Arnoldia</a:t>
            </a:r>
            <a:r>
              <a:rPr lang="en-US" i="1" dirty="0"/>
              <a:t>,</a:t>
            </a:r>
            <a:r>
              <a:rPr lang="en-US" dirty="0"/>
              <a:t> </a:t>
            </a:r>
            <a:r>
              <a:rPr lang="en-US" i="1" dirty="0"/>
              <a:t>39</a:t>
            </a:r>
            <a:r>
              <a:rPr lang="en-US" dirty="0"/>
              <a:t>(2), 29-50</a:t>
            </a:r>
            <a:r>
              <a:rPr lang="en-US" dirty="0" smtClean="0"/>
              <a:t>.</a:t>
            </a:r>
          </a:p>
          <a:p>
            <a:r>
              <a:rPr lang="en-US" dirty="0"/>
              <a:t>Kasson, M. T., O’Neal, E. S., &amp; Davis, D. D. (2015). Expanded Host Range Testing for Verticillium </a:t>
            </a:r>
            <a:r>
              <a:rPr lang="en-US" dirty="0" err="1"/>
              <a:t>nonalfalfae</a:t>
            </a:r>
            <a:r>
              <a:rPr lang="en-US" dirty="0"/>
              <a:t>: Potential </a:t>
            </a:r>
            <a:r>
              <a:rPr lang="en-US" dirty="0" err="1"/>
              <a:t>Biocontrol</a:t>
            </a:r>
            <a:r>
              <a:rPr lang="en-US" dirty="0"/>
              <a:t> Agent Against the Invasive Ailanthus altissima. </a:t>
            </a:r>
            <a:r>
              <a:rPr lang="en-US" i="1" dirty="0"/>
              <a:t>Plant Disease,99</a:t>
            </a:r>
            <a:r>
              <a:rPr lang="en-US" dirty="0"/>
              <a:t>(6), 823-835. </a:t>
            </a:r>
            <a:r>
              <a:rPr lang="en-US" dirty="0" smtClean="0"/>
              <a:t>doi:10.1094/pdis-04-14-0391-re</a:t>
            </a:r>
          </a:p>
          <a:p>
            <a:r>
              <a:rPr lang="en-US" dirty="0"/>
              <a:t>Kasson, M. T., Short, D. P., </a:t>
            </a:r>
            <a:r>
              <a:rPr lang="en-US" dirty="0" err="1"/>
              <a:t>Oneal</a:t>
            </a:r>
            <a:r>
              <a:rPr lang="en-US" dirty="0"/>
              <a:t>, E. S., </a:t>
            </a:r>
            <a:r>
              <a:rPr lang="en-US" dirty="0" err="1"/>
              <a:t>Subbarao</a:t>
            </a:r>
            <a:r>
              <a:rPr lang="en-US" dirty="0"/>
              <a:t>, K. V., &amp; Davis, D. D. (2014). Comparative Pathogenicity, </a:t>
            </a:r>
            <a:r>
              <a:rPr lang="en-US" dirty="0" err="1"/>
              <a:t>Biocontrol</a:t>
            </a:r>
            <a:r>
              <a:rPr lang="en-US" dirty="0"/>
              <a:t> Efficacy, and </a:t>
            </a:r>
            <a:r>
              <a:rPr lang="en-US" dirty="0" err="1"/>
              <a:t>Multilocus</a:t>
            </a:r>
            <a:r>
              <a:rPr lang="en-US" dirty="0"/>
              <a:t> Sequence Typing of Verticillium </a:t>
            </a:r>
            <a:r>
              <a:rPr lang="en-US" dirty="0" err="1"/>
              <a:t>nonalfalfae</a:t>
            </a:r>
            <a:r>
              <a:rPr lang="en-US" dirty="0"/>
              <a:t> from the Invasive Ailanthus altissima and Other Hosts. </a:t>
            </a:r>
            <a:r>
              <a:rPr lang="en-US" i="1" dirty="0"/>
              <a:t>Phytopathology,104</a:t>
            </a:r>
            <a:r>
              <a:rPr lang="en-US" dirty="0"/>
              <a:t>(3), 282-292. </a:t>
            </a:r>
            <a:r>
              <a:rPr lang="en-US" dirty="0" smtClean="0"/>
              <a:t>doi:10.1094/phyto-06-13-0148-r</a:t>
            </a:r>
            <a:endParaRPr lang="en-US" dirty="0"/>
          </a:p>
          <a:p>
            <a:r>
              <a:rPr lang="en-US" dirty="0" err="1"/>
              <a:t>Kowarik</a:t>
            </a:r>
            <a:r>
              <a:rPr lang="en-US" dirty="0"/>
              <a:t>, I., &amp; </a:t>
            </a:r>
            <a:r>
              <a:rPr lang="en-US" dirty="0" err="1"/>
              <a:t>Säumel</a:t>
            </a:r>
            <a:r>
              <a:rPr lang="en-US" dirty="0"/>
              <a:t>, I. (2007). Biological flora of Central Europe: Ailanthus altissima (Mill.) Swingle. </a:t>
            </a:r>
            <a:r>
              <a:rPr lang="en-US" i="1" dirty="0"/>
              <a:t>Perspectives in Plant Ecology, Evolution and Systematics,8</a:t>
            </a:r>
            <a:r>
              <a:rPr lang="en-US" dirty="0"/>
              <a:t>(4), 207-237. </a:t>
            </a:r>
            <a:r>
              <a:rPr lang="en-US" dirty="0" smtClean="0"/>
              <a:t>doi:10.1016/j.ppees.2007.03.002</a:t>
            </a:r>
          </a:p>
          <a:p>
            <a:r>
              <a:rPr lang="en-US" dirty="0" err="1"/>
              <a:t>Kúdela</a:t>
            </a:r>
            <a:r>
              <a:rPr lang="en-US" dirty="0"/>
              <a:t>, J. &amp; </a:t>
            </a:r>
            <a:r>
              <a:rPr lang="en-US" dirty="0" err="1"/>
              <a:t>Mamoňová</a:t>
            </a:r>
            <a:r>
              <a:rPr lang="en-US" dirty="0"/>
              <a:t>, M. (2006). Tree-of-heaven wood (Ailanthus altissima, Mill.) - structure and properties. </a:t>
            </a:r>
            <a:r>
              <a:rPr lang="en-US" i="1" dirty="0"/>
              <a:t>Conference: Wood structure and properties 2006</a:t>
            </a:r>
            <a:r>
              <a:rPr lang="en-US" i="1" dirty="0" smtClean="0"/>
              <a:t>.</a:t>
            </a:r>
          </a:p>
          <a:p>
            <a:r>
              <a:rPr lang="en-US" dirty="0"/>
              <a:t>Lawrence, J. G., Colwell, A., &amp; Sexton, O. J. (1991). The Ecological Impact of Allelopathy in Ailanthus altissima (Simaroubaceae). </a:t>
            </a:r>
            <a:r>
              <a:rPr lang="en-US" i="1" dirty="0"/>
              <a:t>American Journal of Botany,78</a:t>
            </a:r>
            <a:r>
              <a:rPr lang="en-US" dirty="0"/>
              <a:t>(7), 948. </a:t>
            </a:r>
            <a:r>
              <a:rPr lang="en-US" dirty="0" smtClean="0"/>
              <a:t>doi:10.2307/2445173</a:t>
            </a:r>
          </a:p>
          <a:p>
            <a:r>
              <a:rPr lang="en-US" dirty="0" err="1"/>
              <a:t>Maschek</a:t>
            </a:r>
            <a:r>
              <a:rPr lang="en-US" dirty="0"/>
              <a:t>, O., &amp; </a:t>
            </a:r>
            <a:r>
              <a:rPr lang="en-US" dirty="0" err="1"/>
              <a:t>Halmschlager</a:t>
            </a:r>
            <a:r>
              <a:rPr lang="en-US" dirty="0"/>
              <a:t>, E. (2016). First Report of Verticillium Wilt on Ailanthus altissima in Europe Caused by Verticillium </a:t>
            </a:r>
            <a:r>
              <a:rPr lang="en-US" dirty="0" err="1"/>
              <a:t>nonalfalfae</a:t>
            </a:r>
            <a:r>
              <a:rPr lang="en-US" dirty="0"/>
              <a:t>. </a:t>
            </a:r>
            <a:r>
              <a:rPr lang="en-US" i="1" dirty="0"/>
              <a:t>Plant Disease,100</a:t>
            </a:r>
            <a:r>
              <a:rPr lang="en-US" dirty="0"/>
              <a:t>(2), 529-529. doi:10.1094/pdis-07-15-0733-pdn</a:t>
            </a:r>
            <a:endParaRPr lang="en-US" dirty="0" smtClean="0"/>
          </a:p>
          <a:p>
            <a:r>
              <a:rPr lang="en-US" dirty="0"/>
              <a:t>McCoy, P. (2013, September 02). Radical Mycology's Mushroom Cultivation for Remediation 1/3. Retrieved from https://</a:t>
            </a:r>
            <a:r>
              <a:rPr lang="en-US" dirty="0" smtClean="0"/>
              <a:t>www.youtube.com/watch?v=hwpICWiTW9U</a:t>
            </a:r>
          </a:p>
          <a:p>
            <a:r>
              <a:rPr lang="en-US" dirty="0" err="1"/>
              <a:t>Rebbeck</a:t>
            </a:r>
            <a:r>
              <a:rPr lang="en-US" dirty="0"/>
              <a:t>, J., Malone, M. A., Short, D. P., Kasson, M. T., </a:t>
            </a:r>
            <a:r>
              <a:rPr lang="en-US" dirty="0" err="1"/>
              <a:t>Oneal</a:t>
            </a:r>
            <a:r>
              <a:rPr lang="en-US" dirty="0"/>
              <a:t>, E. S., &amp; Davis, D. D. (2013). First Report of Verticillium Wilt Caused by Verticillium </a:t>
            </a:r>
            <a:r>
              <a:rPr lang="en-US" dirty="0" err="1"/>
              <a:t>nonalfalfae</a:t>
            </a:r>
            <a:r>
              <a:rPr lang="en-US" dirty="0"/>
              <a:t> on Tree-of-Heaven (Ailanthus altissima) in Ohio. </a:t>
            </a:r>
            <a:r>
              <a:rPr lang="en-US" i="1" dirty="0"/>
              <a:t>Plant Disease,97</a:t>
            </a:r>
            <a:r>
              <a:rPr lang="en-US" dirty="0"/>
              <a:t>(7), 999-999. </a:t>
            </a:r>
            <a:r>
              <a:rPr lang="en-US" dirty="0" smtClean="0"/>
              <a:t>doi:10.1094/pdis-01-13-0062-pdn</a:t>
            </a:r>
          </a:p>
          <a:p>
            <a:r>
              <a:rPr lang="en-US" dirty="0" err="1"/>
              <a:t>Schall</a:t>
            </a:r>
            <a:r>
              <a:rPr lang="en-US" dirty="0"/>
              <a:t>, M. J., &amp; Davis, D. D. (2009). Verticillium Wilt of Ailanthus altissima: Susceptibility of Associated Tree Species. </a:t>
            </a:r>
            <a:r>
              <a:rPr lang="en-US" i="1" dirty="0"/>
              <a:t>Plant Disease,93</a:t>
            </a:r>
            <a:r>
              <a:rPr lang="en-US" dirty="0"/>
              <a:t>(11), 1158-1162. </a:t>
            </a:r>
            <a:r>
              <a:rPr lang="en-US" dirty="0" smtClean="0"/>
              <a:t>doi:10.1094/pdis-93-11-1158</a:t>
            </a:r>
          </a:p>
          <a:p>
            <a:r>
              <a:rPr lang="en-US" dirty="0" err="1"/>
              <a:t>Sladonja</a:t>
            </a:r>
            <a:r>
              <a:rPr lang="en-US" dirty="0"/>
              <a:t>, B., </a:t>
            </a:r>
            <a:r>
              <a:rPr lang="en-US" dirty="0" err="1"/>
              <a:t>Sušek</a:t>
            </a:r>
            <a:r>
              <a:rPr lang="en-US" dirty="0"/>
              <a:t>, M., &amp; </a:t>
            </a:r>
            <a:r>
              <a:rPr lang="en-US" dirty="0" err="1"/>
              <a:t>Guillermic</a:t>
            </a:r>
            <a:r>
              <a:rPr lang="en-US" dirty="0"/>
              <a:t>, J. (2015). Review on Invasive Tree of Heaven (Ailanthus altissima (Mill.) Swingle) Conflicting Values: Assessment of Its Ecosystem Services and Potential Biological Threat. </a:t>
            </a:r>
            <a:r>
              <a:rPr lang="en-US" i="1" dirty="0"/>
              <a:t>Environmental Management,56</a:t>
            </a:r>
            <a:r>
              <a:rPr lang="en-US" dirty="0"/>
              <a:t>(4), 1009-1034. </a:t>
            </a:r>
            <a:r>
              <a:rPr lang="en-US" dirty="0" smtClean="0"/>
              <a:t>doi:10.1007/s00267-015-0546-5</a:t>
            </a:r>
          </a:p>
          <a:p>
            <a:r>
              <a:rPr lang="en-US" dirty="0"/>
              <a:t>Snyder, A. L., Kasson, M. T., </a:t>
            </a:r>
            <a:r>
              <a:rPr lang="en-US" dirty="0" err="1"/>
              <a:t>Salom</a:t>
            </a:r>
            <a:r>
              <a:rPr lang="en-US" dirty="0"/>
              <a:t>, S. M., Davis, D. D., Griffin, G. J., &amp; </a:t>
            </a:r>
            <a:r>
              <a:rPr lang="en-US" dirty="0" err="1"/>
              <a:t>Kok</a:t>
            </a:r>
            <a:r>
              <a:rPr lang="en-US" dirty="0"/>
              <a:t>, L. T. (2013). First Report of Verticillium Wilt of Ailanthus altissima in Virginia Caused by Verticillium </a:t>
            </a:r>
            <a:r>
              <a:rPr lang="en-US" dirty="0" err="1"/>
              <a:t>nonalfalfae</a:t>
            </a:r>
            <a:r>
              <a:rPr lang="en-US" dirty="0"/>
              <a:t>. </a:t>
            </a:r>
            <a:r>
              <a:rPr lang="en-US" i="1" dirty="0"/>
              <a:t>Plant Disease,97</a:t>
            </a:r>
            <a:r>
              <a:rPr lang="en-US" dirty="0"/>
              <a:t>(6), 837-837. </a:t>
            </a:r>
            <a:r>
              <a:rPr lang="en-US" dirty="0" smtClean="0"/>
              <a:t>doi:10.1094/pdis-05-12-0502-pdn</a:t>
            </a:r>
            <a:endParaRPr lang="en-US" dirty="0"/>
          </a:p>
          <a:p>
            <a:r>
              <a:rPr lang="en-US" dirty="0"/>
              <a:t>Snyder, A., </a:t>
            </a:r>
            <a:r>
              <a:rPr lang="en-US" dirty="0" err="1"/>
              <a:t>Salom</a:t>
            </a:r>
            <a:r>
              <a:rPr lang="en-US" dirty="0"/>
              <a:t>, S., &amp; </a:t>
            </a:r>
            <a:r>
              <a:rPr lang="en-US" dirty="0" err="1"/>
              <a:t>Kok</a:t>
            </a:r>
            <a:r>
              <a:rPr lang="en-US" dirty="0"/>
              <a:t>, L. (2014). Survey of Verticillium </a:t>
            </a:r>
            <a:r>
              <a:rPr lang="en-US" dirty="0" err="1"/>
              <a:t>nonalfalfae</a:t>
            </a:r>
            <a:r>
              <a:rPr lang="en-US" dirty="0"/>
              <a:t> (</a:t>
            </a:r>
            <a:r>
              <a:rPr lang="en-US" dirty="0" err="1"/>
              <a:t>Phyllachorales</a:t>
            </a:r>
            <a:r>
              <a:rPr lang="en-US" dirty="0"/>
              <a:t>) on tree-of-heaven in the southeastern USA. </a:t>
            </a:r>
            <a:r>
              <a:rPr lang="en-US" i="1" dirty="0" err="1"/>
              <a:t>Biocontrol</a:t>
            </a:r>
            <a:r>
              <a:rPr lang="en-US" i="1" dirty="0"/>
              <a:t> Science and Technology,24</a:t>
            </a:r>
            <a:r>
              <a:rPr lang="en-US" dirty="0"/>
              <a:t>(3), 303-314. </a:t>
            </a:r>
            <a:r>
              <a:rPr lang="en-US" dirty="0" smtClean="0"/>
              <a:t>doi:10.1080/09583157.2013.860426</a:t>
            </a:r>
          </a:p>
          <a:p>
            <a:r>
              <a:rPr lang="en-US" dirty="0"/>
              <a:t>Snyder, A., </a:t>
            </a:r>
            <a:r>
              <a:rPr lang="en-US" dirty="0" err="1"/>
              <a:t>Salom</a:t>
            </a:r>
            <a:r>
              <a:rPr lang="en-US" dirty="0"/>
              <a:t>, S., </a:t>
            </a:r>
            <a:r>
              <a:rPr lang="en-US" dirty="0" err="1"/>
              <a:t>Kok</a:t>
            </a:r>
            <a:r>
              <a:rPr lang="en-US" dirty="0"/>
              <a:t>, L., Griffin, G., &amp; Davis, D. (2012). Assessing </a:t>
            </a:r>
            <a:r>
              <a:rPr lang="en-US" dirty="0" err="1"/>
              <a:t>Eucryptorrhynchus</a:t>
            </a:r>
            <a:r>
              <a:rPr lang="en-US" dirty="0"/>
              <a:t> </a:t>
            </a:r>
            <a:r>
              <a:rPr lang="en-US" dirty="0" err="1"/>
              <a:t>brandti</a:t>
            </a:r>
            <a:r>
              <a:rPr lang="en-US" dirty="0"/>
              <a:t> (Coleoptera: </a:t>
            </a:r>
            <a:r>
              <a:rPr lang="en-US" dirty="0" err="1"/>
              <a:t>Curculionidae</a:t>
            </a:r>
            <a:r>
              <a:rPr lang="en-US" dirty="0"/>
              <a:t>) as a potential carrier for Verticillium </a:t>
            </a:r>
            <a:r>
              <a:rPr lang="en-US" dirty="0" err="1"/>
              <a:t>nonalfalfae</a:t>
            </a:r>
            <a:r>
              <a:rPr lang="en-US" dirty="0"/>
              <a:t> (</a:t>
            </a:r>
            <a:r>
              <a:rPr lang="en-US" dirty="0" err="1"/>
              <a:t>Phyllachorales</a:t>
            </a:r>
            <a:r>
              <a:rPr lang="en-US" dirty="0"/>
              <a:t>) from infected Ailanthus altissima. </a:t>
            </a:r>
            <a:r>
              <a:rPr lang="en-US" i="1" dirty="0" err="1"/>
              <a:t>Biocontrol</a:t>
            </a:r>
            <a:r>
              <a:rPr lang="en-US" i="1" dirty="0"/>
              <a:t> Science and Technology,22</a:t>
            </a:r>
            <a:r>
              <a:rPr lang="en-US" dirty="0"/>
              <a:t>(9), 1005-1019. </a:t>
            </a:r>
            <a:r>
              <a:rPr lang="en-US" dirty="0" smtClean="0"/>
              <a:t>doi:10.1080/09583157.2012.707639</a:t>
            </a:r>
          </a:p>
          <a:p>
            <a:r>
              <a:rPr lang="en-US" dirty="0" err="1"/>
              <a:t>Trifilò</a:t>
            </a:r>
            <a:r>
              <a:rPr lang="en-US" dirty="0"/>
              <a:t>, P., </a:t>
            </a:r>
            <a:r>
              <a:rPr lang="en-US" dirty="0" err="1"/>
              <a:t>Raimondo</a:t>
            </a:r>
            <a:r>
              <a:rPr lang="en-US" dirty="0"/>
              <a:t>, F., </a:t>
            </a:r>
            <a:r>
              <a:rPr lang="en-US" dirty="0" err="1"/>
              <a:t>Nardini</a:t>
            </a:r>
            <a:r>
              <a:rPr lang="en-US" dirty="0"/>
              <a:t>, A., </a:t>
            </a:r>
            <a:r>
              <a:rPr lang="en-US" dirty="0" err="1"/>
              <a:t>Gullo</a:t>
            </a:r>
            <a:r>
              <a:rPr lang="en-US" dirty="0"/>
              <a:t>, M. A., &amp; </a:t>
            </a:r>
            <a:r>
              <a:rPr lang="en-US" dirty="0" err="1"/>
              <a:t>Salleo</a:t>
            </a:r>
            <a:r>
              <a:rPr lang="en-US" dirty="0"/>
              <a:t>, S. (2004). Drought resistance of Ailanthus altissima: Root hydraulics and water relations. </a:t>
            </a:r>
            <a:r>
              <a:rPr lang="en-US" i="1" dirty="0"/>
              <a:t>Tree Physiology,24</a:t>
            </a:r>
            <a:r>
              <a:rPr lang="en-US" dirty="0"/>
              <a:t>(1), 107-114. doi:10.1093/</a:t>
            </a:r>
            <a:r>
              <a:rPr lang="en-US" dirty="0" err="1"/>
              <a:t>treephys</a:t>
            </a:r>
            <a:r>
              <a:rPr lang="en-US" dirty="0"/>
              <a:t>/24.1.107</a:t>
            </a:r>
          </a:p>
          <a:p>
            <a:endParaRPr lang="en-US" dirty="0"/>
          </a:p>
          <a:p>
            <a:pPr marL="0" indent="0">
              <a:buNone/>
            </a:pPr>
            <a:endParaRPr lang="en-US" dirty="0"/>
          </a:p>
        </p:txBody>
      </p:sp>
    </p:spTree>
    <p:extLst>
      <p:ext uri="{BB962C8B-B14F-4D97-AF65-F5344CB8AC3E}">
        <p14:creationId xmlns:p14="http://schemas.microsoft.com/office/powerpoint/2010/main" val="695729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lh3.googleusercontent.com/si_kp0WWFb_UI63feBP2P43Y42tqj3AATZnFTWpRpY3IuOV9-lhMaVKmR33Ax9HRSZW-229ZxwR1VIouBe3VAYNLqUkRsTaeI5w0VPulSSoyiRyEY7fyhUGxXhWtRkYZJYH_BRCxyzA7oSTpNuYibkGiJkrzB7ABLW5Dw8uItAgOLyQLlB7LvCOFYjCB9kpYXDi4LhuyxwJu5q8BMec7IMR3o8w5Qav-ENBj1OBwnDPQt3bi9tv-0EqQUAaqnTWLcpJAqcF_yFjjPhG_ueGjwvJSMJQ0qHdi9yXyZ3dN2jPML805zQDm1Jc4xPos3y2rZ1sNE-cCOO3BbRQeyeqEeG-s4s6kHTiXlDyLIVT3gs_zU_dv-2E1d70JxILWQK5Yu6Eg1lVJtl-XVUYECfIPnMASxoHooTd09feB49sb7xv2-pHFoIuOMYVeeQQIFQ3mX461JU5-M60KJFPrItxGyO3ffNYAgzqhtBceCaPLDbJ1XWGUUXD7Xoq5nV7rNuan2rqsrAZRO3UOkwHNhxVJb16RktP-dPznzR04IFUqYcJ--6HIkpRnqf3lIOSRqN91464bB2_FEDZ4Le650kymtVuHdyDv-k0T=w960-h72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Thank you</a:t>
            </a:r>
            <a:endParaRPr lang="en-US" dirty="0">
              <a:solidFill>
                <a:schemeClr val="bg1"/>
              </a:solidFill>
            </a:endParaRPr>
          </a:p>
        </p:txBody>
      </p:sp>
      <p:sp>
        <p:nvSpPr>
          <p:cNvPr id="3" name="Content Placeholder 2"/>
          <p:cNvSpPr>
            <a:spLocks noGrp="1"/>
          </p:cNvSpPr>
          <p:nvPr>
            <p:ph idx="1"/>
          </p:nvPr>
        </p:nvSpPr>
        <p:spPr>
          <a:xfrm>
            <a:off x="469900" y="3733800"/>
            <a:ext cx="8229600" cy="4525963"/>
          </a:xfrm>
        </p:spPr>
        <p:txBody>
          <a:bodyPr/>
          <a:lstStyle/>
          <a:p>
            <a:r>
              <a:rPr lang="en-US" dirty="0" smtClean="0">
                <a:solidFill>
                  <a:schemeClr val="bg1"/>
                </a:solidFill>
                <a:effectLst>
                  <a:outerShdw blurRad="38100" dist="38100" dir="2700000" algn="tl">
                    <a:srgbClr val="000000">
                      <a:alpha val="43137"/>
                    </a:srgbClr>
                  </a:outerShdw>
                </a:effectLst>
              </a:rPr>
              <a:t>Hayden Stebbins</a:t>
            </a:r>
          </a:p>
          <a:p>
            <a:r>
              <a:rPr lang="en-US" dirty="0" smtClean="0">
                <a:solidFill>
                  <a:schemeClr val="bg1"/>
                </a:solidFill>
                <a:effectLst>
                  <a:outerShdw blurRad="38100" dist="38100" dir="2700000" algn="tl">
                    <a:srgbClr val="000000">
                      <a:alpha val="43137"/>
                    </a:srgbClr>
                  </a:outerShdw>
                </a:effectLst>
              </a:rPr>
              <a:t>haydenstebbins@gmail.com</a:t>
            </a:r>
          </a:p>
          <a:p>
            <a:r>
              <a:rPr lang="en-US" dirty="0" smtClean="0">
                <a:solidFill>
                  <a:schemeClr val="bg1"/>
                </a:solidFill>
                <a:effectLst>
                  <a:outerShdw blurRad="38100" dist="38100" dir="2700000" algn="tl">
                    <a:srgbClr val="000000">
                      <a:alpha val="43137"/>
                    </a:srgbClr>
                  </a:outerShdw>
                </a:effectLst>
              </a:rPr>
              <a:t>Haydensharvest.com</a:t>
            </a:r>
          </a:p>
          <a:p>
            <a:r>
              <a:rPr lang="en-US" dirty="0" err="1" smtClean="0">
                <a:solidFill>
                  <a:schemeClr val="bg1"/>
                </a:solidFill>
                <a:effectLst>
                  <a:outerShdw blurRad="38100" dist="38100" dir="2700000" algn="tl">
                    <a:srgbClr val="000000">
                      <a:alpha val="43137"/>
                    </a:srgbClr>
                  </a:outerShdw>
                </a:effectLst>
              </a:rPr>
              <a:t>Instagram</a:t>
            </a:r>
            <a:r>
              <a:rPr lang="en-US" dirty="0" smtClean="0">
                <a:solidFill>
                  <a:schemeClr val="bg1"/>
                </a:solidFill>
                <a:effectLst>
                  <a:outerShdw blurRad="38100" dist="38100" dir="2700000" algn="tl">
                    <a:srgbClr val="000000">
                      <a:alpha val="43137"/>
                    </a:srgbClr>
                  </a:outerShdw>
                </a:effectLst>
              </a:rPr>
              <a:t>: @</a:t>
            </a:r>
            <a:r>
              <a:rPr lang="en-US" dirty="0" err="1" smtClean="0">
                <a:solidFill>
                  <a:schemeClr val="bg1"/>
                </a:solidFill>
                <a:effectLst>
                  <a:outerShdw blurRad="38100" dist="38100" dir="2700000" algn="tl">
                    <a:srgbClr val="000000">
                      <a:alpha val="43137"/>
                    </a:srgbClr>
                  </a:outerShdw>
                </a:effectLst>
              </a:rPr>
              <a:t>haydensharvest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9652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3" name="Picture 5" descr="C:\Users\hayde\Downloads\Tunnel_View,_Yosemite_Valley,_Yosemite_NP_-_Dilif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9679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226" y="6199550"/>
            <a:ext cx="4572000" cy="646331"/>
          </a:xfrm>
          <a:prstGeom prst="rect">
            <a:avLst/>
          </a:prstGeom>
        </p:spPr>
        <p:txBody>
          <a:bodyPr>
            <a:spAutoFit/>
          </a:bodyPr>
          <a:lstStyle/>
          <a:p>
            <a:r>
              <a:rPr lang="en-US" dirty="0" smtClean="0"/>
              <a:t>https://en.wikipedia.org/wiki/Yosemite_National_Park</a:t>
            </a:r>
            <a:endParaRPr lang="en-US" dirty="0"/>
          </a:p>
        </p:txBody>
      </p:sp>
    </p:spTree>
    <p:extLst>
      <p:ext uri="{BB962C8B-B14F-4D97-AF65-F5344CB8AC3E}">
        <p14:creationId xmlns:p14="http://schemas.microsoft.com/office/powerpoint/2010/main" val="4151983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Image result for ecocen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 y="1295400"/>
            <a:ext cx="890756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79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Lycorma</a:t>
            </a:r>
            <a:r>
              <a:rPr lang="en-US" i="1" dirty="0" smtClean="0"/>
              <a:t> delicatula</a:t>
            </a:r>
            <a:r>
              <a:rPr lang="en-US" dirty="0" smtClean="0"/>
              <a:t> </a:t>
            </a:r>
            <a:br>
              <a:rPr lang="en-US" dirty="0" smtClean="0"/>
            </a:br>
            <a:r>
              <a:rPr lang="en-US" dirty="0" smtClean="0"/>
              <a:t>Spotted </a:t>
            </a:r>
            <a:r>
              <a:rPr lang="en-US" dirty="0" err="1" smtClean="0"/>
              <a:t>Lanternfly</a:t>
            </a:r>
            <a:endParaRPr lang="en-US" i="1" dirty="0"/>
          </a:p>
        </p:txBody>
      </p:sp>
      <p:pic>
        <p:nvPicPr>
          <p:cNvPr id="1030" name="Picture 6" descr="http://info.ncagr.gov/blog/wp-content/uploads/spotted-lanternfly-nymphs-adul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646461"/>
            <a:ext cx="5516293" cy="45652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211669"/>
            <a:ext cx="4572000" cy="646331"/>
          </a:xfrm>
          <a:prstGeom prst="rect">
            <a:avLst/>
          </a:prstGeom>
        </p:spPr>
        <p:txBody>
          <a:bodyPr>
            <a:spAutoFit/>
          </a:bodyPr>
          <a:lstStyle/>
          <a:p>
            <a:r>
              <a:rPr lang="en-US" dirty="0" smtClean="0"/>
              <a:t>http://info.ncagr.gov/blog/2018/04/25/the-spotted-lanternfly-spotted-in-virginia/</a:t>
            </a:r>
            <a:endParaRPr lang="en-US" dirty="0"/>
          </a:p>
        </p:txBody>
      </p:sp>
    </p:spTree>
    <p:extLst>
      <p:ext uri="{BB962C8B-B14F-4D97-AF65-F5344CB8AC3E}">
        <p14:creationId xmlns:p14="http://schemas.microsoft.com/office/powerpoint/2010/main" val="943453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risk?</a:t>
            </a:r>
            <a:endParaRPr lang="en-US" dirty="0"/>
          </a:p>
        </p:txBody>
      </p:sp>
      <p:sp>
        <p:nvSpPr>
          <p:cNvPr id="3" name="Content Placeholder 2"/>
          <p:cNvSpPr>
            <a:spLocks noGrp="1"/>
          </p:cNvSpPr>
          <p:nvPr>
            <p:ph idx="1"/>
          </p:nvPr>
        </p:nvSpPr>
        <p:spPr/>
        <p:txBody>
          <a:bodyPr numCol="3">
            <a:normAutofit/>
          </a:bodyPr>
          <a:lstStyle/>
          <a:p>
            <a:r>
              <a:rPr lang="en-US" dirty="0"/>
              <a:t>Almonds</a:t>
            </a:r>
          </a:p>
          <a:p>
            <a:r>
              <a:rPr lang="en-US" dirty="0"/>
              <a:t>Apples</a:t>
            </a:r>
          </a:p>
          <a:p>
            <a:r>
              <a:rPr lang="en-US" dirty="0"/>
              <a:t>Apricots</a:t>
            </a:r>
          </a:p>
          <a:p>
            <a:r>
              <a:rPr lang="en-US" dirty="0"/>
              <a:t>Cherries</a:t>
            </a:r>
          </a:p>
          <a:p>
            <a:r>
              <a:rPr lang="en-US" dirty="0"/>
              <a:t>Grapes</a:t>
            </a:r>
          </a:p>
          <a:p>
            <a:r>
              <a:rPr lang="en-US" dirty="0"/>
              <a:t>Hops</a:t>
            </a:r>
          </a:p>
          <a:p>
            <a:r>
              <a:rPr lang="en-US" dirty="0"/>
              <a:t>Maple Trees</a:t>
            </a:r>
          </a:p>
          <a:p>
            <a:r>
              <a:rPr lang="en-US" dirty="0"/>
              <a:t>Nectarines</a:t>
            </a:r>
          </a:p>
          <a:p>
            <a:r>
              <a:rPr lang="en-US" dirty="0"/>
              <a:t>Oak Trees</a:t>
            </a:r>
          </a:p>
          <a:p>
            <a:r>
              <a:rPr lang="en-US" dirty="0"/>
              <a:t>Peaches</a:t>
            </a:r>
          </a:p>
          <a:p>
            <a:r>
              <a:rPr lang="en-US" dirty="0"/>
              <a:t>Pine Trees</a:t>
            </a:r>
          </a:p>
          <a:p>
            <a:r>
              <a:rPr lang="en-US" dirty="0"/>
              <a:t>Plums</a:t>
            </a:r>
          </a:p>
          <a:p>
            <a:r>
              <a:rPr lang="en-US" dirty="0"/>
              <a:t>Poplar Trees</a:t>
            </a:r>
          </a:p>
          <a:p>
            <a:r>
              <a:rPr lang="en-US" dirty="0"/>
              <a:t>Sycamore Trees</a:t>
            </a:r>
          </a:p>
          <a:p>
            <a:r>
              <a:rPr lang="en-US" dirty="0"/>
              <a:t>Walnut Trees</a:t>
            </a:r>
          </a:p>
          <a:p>
            <a:r>
              <a:rPr lang="en-US" dirty="0"/>
              <a:t>Willow Trees</a:t>
            </a:r>
          </a:p>
          <a:p>
            <a:endParaRPr lang="en-US" dirty="0"/>
          </a:p>
        </p:txBody>
      </p:sp>
      <p:sp>
        <p:nvSpPr>
          <p:cNvPr id="4" name="Rectangle 3"/>
          <p:cNvSpPr/>
          <p:nvPr/>
        </p:nvSpPr>
        <p:spPr>
          <a:xfrm>
            <a:off x="0" y="5934434"/>
            <a:ext cx="9144000" cy="923330"/>
          </a:xfrm>
          <a:prstGeom prst="rect">
            <a:avLst/>
          </a:prstGeom>
        </p:spPr>
        <p:txBody>
          <a:bodyPr wrap="square">
            <a:spAutoFit/>
          </a:bodyPr>
          <a:lstStyle/>
          <a:p>
            <a:r>
              <a:rPr lang="en-US" dirty="0" smtClean="0"/>
              <a:t>https://www.aphis.usda.gov/aphis/resources/pests-diseases/hungry-pests/the-threat/spotted-lanternfly/spotted-lanternfly?utm_campaign=crosby-2017&amp;utm_source=hungrypests-com&amp;utm_medium=redirect&amp;utm_keyword=/the-threat/spotted-lanternfly.php</a:t>
            </a:r>
            <a:endParaRPr lang="en-US" dirty="0"/>
          </a:p>
        </p:txBody>
      </p:sp>
      <p:pic>
        <p:nvPicPr>
          <p:cNvPr id="9218" name="Picture 2" descr="https://www.sciencedaily.com/images/2018/02/180221091326_1_900x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06" y="3429000"/>
            <a:ext cx="3265350" cy="2176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80381" y="5668399"/>
            <a:ext cx="4572000" cy="253916"/>
          </a:xfrm>
          <a:prstGeom prst="rect">
            <a:avLst/>
          </a:prstGeom>
        </p:spPr>
        <p:txBody>
          <a:bodyPr>
            <a:spAutoFit/>
          </a:bodyPr>
          <a:lstStyle/>
          <a:p>
            <a:r>
              <a:rPr lang="en-US" sz="1050" dirty="0" smtClean="0"/>
              <a:t>https://www.sciencedaily.com/releases/2018/02/180221091326.htm</a:t>
            </a:r>
            <a:endParaRPr lang="en-US" sz="1050" dirty="0"/>
          </a:p>
        </p:txBody>
      </p:sp>
    </p:spTree>
    <p:extLst>
      <p:ext uri="{BB962C8B-B14F-4D97-AF65-F5344CB8AC3E}">
        <p14:creationId xmlns:p14="http://schemas.microsoft.com/office/powerpoint/2010/main" val="1379783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0872"/>
            <a:ext cx="4676775" cy="1143000"/>
          </a:xfrm>
        </p:spPr>
        <p:txBody>
          <a:bodyPr>
            <a:normAutofit fontScale="90000"/>
          </a:bodyPr>
          <a:lstStyle/>
          <a:p>
            <a:r>
              <a:rPr lang="en-US" dirty="0" smtClean="0"/>
              <a:t>Native observed predators </a:t>
            </a:r>
            <a:r>
              <a:rPr lang="en-US" sz="1200" dirty="0"/>
              <a:t>(</a:t>
            </a:r>
            <a:r>
              <a:rPr lang="en-US" sz="1200" dirty="0" err="1"/>
              <a:t>Barringer</a:t>
            </a:r>
            <a:r>
              <a:rPr lang="en-US" sz="1200" dirty="0"/>
              <a:t>, 2016)</a:t>
            </a:r>
          </a:p>
        </p:txBody>
      </p:sp>
      <p:sp>
        <p:nvSpPr>
          <p:cNvPr id="3" name="Content Placeholder 2"/>
          <p:cNvSpPr>
            <a:spLocks noGrp="1"/>
          </p:cNvSpPr>
          <p:nvPr>
            <p:ph idx="1"/>
          </p:nvPr>
        </p:nvSpPr>
        <p:spPr/>
        <p:txBody>
          <a:bodyPr/>
          <a:lstStyle/>
          <a:p>
            <a:endParaRPr lang="en-US" dirty="0"/>
          </a:p>
        </p:txBody>
      </p:sp>
      <p:sp>
        <p:nvSpPr>
          <p:cNvPr id="4" name="AutoShape 4" descr="https://objects.liquidweb.services/images/201407/richard_orr_9359971125_2edf675cd5_b.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s://objects.liquidweb.services/images/201407/richard_orr_9359971125_2edf675cd5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5" y="1087095"/>
            <a:ext cx="5317705" cy="4403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97" y="6175018"/>
            <a:ext cx="4572000" cy="646331"/>
          </a:xfrm>
          <a:prstGeom prst="rect">
            <a:avLst/>
          </a:prstGeom>
        </p:spPr>
        <p:txBody>
          <a:bodyPr>
            <a:spAutoFit/>
          </a:bodyPr>
          <a:lstStyle/>
          <a:p>
            <a:r>
              <a:rPr lang="en-US" dirty="0" smtClean="0"/>
              <a:t>https://www.marylandbiodiversity.com/viewSpecies.php?species=10191</a:t>
            </a:r>
            <a:endParaRPr lang="en-US" dirty="0"/>
          </a:p>
        </p:txBody>
      </p:sp>
      <p:pic>
        <p:nvPicPr>
          <p:cNvPr id="5128" name="Picture 8" descr="Podisus - Apoecilus cyn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155783"/>
            <a:ext cx="4010025" cy="5334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17632" y="6400800"/>
            <a:ext cx="4042710" cy="369332"/>
          </a:xfrm>
          <a:prstGeom prst="rect">
            <a:avLst/>
          </a:prstGeom>
        </p:spPr>
        <p:txBody>
          <a:bodyPr wrap="none">
            <a:spAutoFit/>
          </a:bodyPr>
          <a:lstStyle/>
          <a:p>
            <a:r>
              <a:rPr lang="en-US" dirty="0" smtClean="0"/>
              <a:t>https://bugguide.net/node/view/901870</a:t>
            </a:r>
            <a:endParaRPr lang="en-US" dirty="0"/>
          </a:p>
        </p:txBody>
      </p:sp>
      <p:sp>
        <p:nvSpPr>
          <p:cNvPr id="8" name="Rectangle 7"/>
          <p:cNvSpPr/>
          <p:nvPr/>
        </p:nvSpPr>
        <p:spPr>
          <a:xfrm>
            <a:off x="368300" y="5527259"/>
            <a:ext cx="2984500" cy="523220"/>
          </a:xfrm>
          <a:prstGeom prst="rect">
            <a:avLst/>
          </a:prstGeom>
        </p:spPr>
        <p:txBody>
          <a:bodyPr wrap="square">
            <a:spAutoFit/>
          </a:bodyPr>
          <a:lstStyle/>
          <a:p>
            <a:r>
              <a:rPr lang="en-US" sz="2800" i="1" dirty="0" err="1"/>
              <a:t>Arilus</a:t>
            </a:r>
            <a:r>
              <a:rPr lang="en-US" sz="2800" i="1" dirty="0"/>
              <a:t> </a:t>
            </a:r>
            <a:r>
              <a:rPr lang="en-US" sz="2800" i="1" dirty="0" err="1"/>
              <a:t>cristatus</a:t>
            </a:r>
            <a:r>
              <a:rPr lang="en-US" sz="2800" dirty="0"/>
              <a:t> </a:t>
            </a:r>
          </a:p>
        </p:txBody>
      </p:sp>
      <p:sp>
        <p:nvSpPr>
          <p:cNvPr id="9" name="Rectangle 8"/>
          <p:cNvSpPr/>
          <p:nvPr/>
        </p:nvSpPr>
        <p:spPr>
          <a:xfrm>
            <a:off x="6096000" y="5489784"/>
            <a:ext cx="2781531" cy="523220"/>
          </a:xfrm>
          <a:prstGeom prst="rect">
            <a:avLst/>
          </a:prstGeom>
        </p:spPr>
        <p:txBody>
          <a:bodyPr wrap="none">
            <a:spAutoFit/>
          </a:bodyPr>
          <a:lstStyle/>
          <a:p>
            <a:r>
              <a:rPr lang="en-US" sz="2800" i="1" dirty="0" err="1"/>
              <a:t>Apoecilus</a:t>
            </a:r>
            <a:r>
              <a:rPr lang="en-US" sz="2800" i="1" dirty="0"/>
              <a:t> </a:t>
            </a:r>
            <a:r>
              <a:rPr lang="en-US" sz="2800" i="1" dirty="0" err="1"/>
              <a:t>cynicus</a:t>
            </a:r>
            <a:r>
              <a:rPr lang="en-US" sz="2800" dirty="0"/>
              <a:t> </a:t>
            </a:r>
          </a:p>
        </p:txBody>
      </p:sp>
    </p:spTree>
    <p:extLst>
      <p:ext uri="{BB962C8B-B14F-4D97-AF65-F5344CB8AC3E}">
        <p14:creationId xmlns:p14="http://schemas.microsoft.com/office/powerpoint/2010/main" val="2616286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548" y="381000"/>
            <a:ext cx="6570978" cy="555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243" y="5934670"/>
            <a:ext cx="9125262" cy="923330"/>
          </a:xfrm>
          <a:prstGeom prst="rect">
            <a:avLst/>
          </a:prstGeom>
        </p:spPr>
        <p:txBody>
          <a:bodyPr wrap="square">
            <a:spAutoFit/>
          </a:bodyPr>
          <a:lstStyle/>
          <a:p>
            <a:r>
              <a:rPr lang="en-US" dirty="0"/>
              <a:t>Kim, J. G., Lee, E., </a:t>
            </a:r>
            <a:r>
              <a:rPr lang="en-US" dirty="0" err="1"/>
              <a:t>Seo</a:t>
            </a:r>
            <a:r>
              <a:rPr lang="en-US" dirty="0"/>
              <a:t>, Y., &amp; Kim, N. (2011). Cyclic Behavior of </a:t>
            </a:r>
            <a:r>
              <a:rPr lang="en-US" dirty="0" err="1"/>
              <a:t>Lycorma</a:t>
            </a:r>
            <a:r>
              <a:rPr lang="en-US" dirty="0"/>
              <a:t> delicatula (Insecta: Hemiptera: </a:t>
            </a:r>
            <a:r>
              <a:rPr lang="en-US" dirty="0" err="1"/>
              <a:t>Fulgoridae</a:t>
            </a:r>
            <a:r>
              <a:rPr lang="en-US" dirty="0"/>
              <a:t>) on Host Plants. </a:t>
            </a:r>
            <a:r>
              <a:rPr lang="en-US" i="1" dirty="0"/>
              <a:t>Journal of Insect Behavior,24</a:t>
            </a:r>
            <a:r>
              <a:rPr lang="en-US" dirty="0"/>
              <a:t>(6), 423-435. </a:t>
            </a:r>
            <a:r>
              <a:rPr lang="en-US" dirty="0" smtClean="0"/>
              <a:t>doi:10.1007/s10905-011-9266-8</a:t>
            </a:r>
            <a:r>
              <a:rPr lang="en-US" dirty="0"/>
              <a:t> </a:t>
            </a:r>
          </a:p>
        </p:txBody>
      </p:sp>
    </p:spTree>
    <p:extLst>
      <p:ext uri="{BB962C8B-B14F-4D97-AF65-F5344CB8AC3E}">
        <p14:creationId xmlns:p14="http://schemas.microsoft.com/office/powerpoint/2010/main" val="3765600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species for control</a:t>
            </a:r>
            <a:endParaRPr lang="en-US" dirty="0"/>
          </a:p>
        </p:txBody>
      </p:sp>
      <p:sp>
        <p:nvSpPr>
          <p:cNvPr id="3" name="Content Placeholder 2"/>
          <p:cNvSpPr>
            <a:spLocks noGrp="1"/>
          </p:cNvSpPr>
          <p:nvPr>
            <p:ph idx="1"/>
          </p:nvPr>
        </p:nvSpPr>
        <p:spPr>
          <a:xfrm>
            <a:off x="457200" y="1600200"/>
            <a:ext cx="4419600" cy="4525963"/>
          </a:xfrm>
        </p:spPr>
        <p:txBody>
          <a:bodyPr>
            <a:normAutofit fontScale="92500"/>
          </a:bodyPr>
          <a:lstStyle/>
          <a:p>
            <a:r>
              <a:rPr lang="en-US" i="1" dirty="0" smtClean="0"/>
              <a:t>Ailanthus altissima </a:t>
            </a:r>
            <a:r>
              <a:rPr lang="en-US" dirty="0" smtClean="0"/>
              <a:t>(Tree of Heaven) – Tier 4</a:t>
            </a:r>
            <a:endParaRPr lang="en-US" i="1" dirty="0" smtClean="0"/>
          </a:p>
          <a:p>
            <a:r>
              <a:rPr lang="en-US" i="1" dirty="0" err="1"/>
              <a:t>Tetradium</a:t>
            </a:r>
            <a:r>
              <a:rPr lang="en-US" dirty="0"/>
              <a:t> </a:t>
            </a:r>
            <a:r>
              <a:rPr lang="en-US" i="1" dirty="0" err="1" smtClean="0"/>
              <a:t>daniellii</a:t>
            </a:r>
            <a:r>
              <a:rPr lang="en-US" i="1" dirty="0" smtClean="0"/>
              <a:t> </a:t>
            </a:r>
            <a:r>
              <a:rPr lang="en-US" dirty="0" smtClean="0"/>
              <a:t>(Bee </a:t>
            </a:r>
            <a:r>
              <a:rPr lang="en-US" dirty="0" err="1" smtClean="0"/>
              <a:t>Bee</a:t>
            </a:r>
            <a:r>
              <a:rPr lang="en-US" dirty="0" smtClean="0"/>
              <a:t> Tree) - ?</a:t>
            </a:r>
            <a:endParaRPr lang="en-US" i="1" dirty="0" smtClean="0"/>
          </a:p>
          <a:p>
            <a:r>
              <a:rPr lang="en-US" i="1" dirty="0" err="1" smtClean="0"/>
              <a:t>Phellodendron</a:t>
            </a:r>
            <a:r>
              <a:rPr lang="en-US" i="1" dirty="0" smtClean="0"/>
              <a:t> </a:t>
            </a:r>
            <a:r>
              <a:rPr lang="en-US" i="1" dirty="0" err="1" smtClean="0"/>
              <a:t>amurense</a:t>
            </a:r>
            <a:r>
              <a:rPr lang="en-US" i="1" dirty="0" smtClean="0"/>
              <a:t> </a:t>
            </a:r>
            <a:r>
              <a:rPr lang="en-US" dirty="0" smtClean="0"/>
              <a:t>(Amur Cork Tree) – Tier 2</a:t>
            </a:r>
          </a:p>
          <a:p>
            <a:r>
              <a:rPr lang="en-US" i="1" dirty="0" smtClean="0"/>
              <a:t>Vitis </a:t>
            </a:r>
            <a:r>
              <a:rPr lang="en-US" dirty="0" smtClean="0"/>
              <a:t>spp</a:t>
            </a:r>
            <a:r>
              <a:rPr lang="en-US" i="1" dirty="0" smtClean="0"/>
              <a:t>. </a:t>
            </a:r>
            <a:r>
              <a:rPr lang="en-US" dirty="0" smtClean="0"/>
              <a:t>is a host when none other is available. Not covered.</a:t>
            </a:r>
            <a:endParaRPr lang="en-US" i="1" dirty="0"/>
          </a:p>
        </p:txBody>
      </p:sp>
      <p:pic>
        <p:nvPicPr>
          <p:cNvPr id="10242" name="Picture 2" descr="ChuckBargeronUofGABugw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438400"/>
            <a:ext cx="44577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69766" y="5476619"/>
            <a:ext cx="4085477" cy="369332"/>
          </a:xfrm>
          <a:prstGeom prst="rect">
            <a:avLst/>
          </a:prstGeom>
        </p:spPr>
        <p:txBody>
          <a:bodyPr wrap="none">
            <a:spAutoFit/>
          </a:bodyPr>
          <a:lstStyle/>
          <a:p>
            <a:r>
              <a:rPr lang="en-US" dirty="0" smtClean="0"/>
              <a:t>https://cipwg.uconn.edu/tree-of-heaven/</a:t>
            </a:r>
            <a:endParaRPr lang="en-US" dirty="0"/>
          </a:p>
        </p:txBody>
      </p:sp>
    </p:spTree>
    <p:extLst>
      <p:ext uri="{BB962C8B-B14F-4D97-AF65-F5344CB8AC3E}">
        <p14:creationId xmlns:p14="http://schemas.microsoft.com/office/powerpoint/2010/main" val="988554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Ailanthus</a:t>
            </a:r>
            <a:r>
              <a:rPr lang="en-US" dirty="0" smtClean="0"/>
              <a:t> ethnobotany</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Intestinal ailments, and more </a:t>
            </a:r>
            <a:r>
              <a:rPr lang="en-US" sz="1050" dirty="0" smtClean="0"/>
              <a:t>(Hu 1979)</a:t>
            </a:r>
          </a:p>
          <a:p>
            <a:r>
              <a:rPr lang="en-US" dirty="0" smtClean="0"/>
              <a:t>Timber, cabinetry, furniture, tool handles </a:t>
            </a:r>
            <a:r>
              <a:rPr lang="en-US" sz="1100" dirty="0" smtClean="0"/>
              <a:t>(Hu 1979)</a:t>
            </a:r>
          </a:p>
          <a:p>
            <a:r>
              <a:rPr lang="en-US" dirty="0" smtClean="0"/>
              <a:t>Paper </a:t>
            </a:r>
            <a:r>
              <a:rPr lang="en-US" sz="1050" dirty="0" smtClean="0"/>
              <a:t>(</a:t>
            </a:r>
            <a:r>
              <a:rPr lang="en-US" sz="1050" dirty="0" err="1"/>
              <a:t>Baptista</a:t>
            </a:r>
            <a:r>
              <a:rPr lang="en-US" sz="1050" dirty="0"/>
              <a:t> et al. 2014; Ferreira et al. </a:t>
            </a:r>
            <a:r>
              <a:rPr lang="en-US" sz="1050" dirty="0" smtClean="0"/>
              <a:t>2013)</a:t>
            </a:r>
          </a:p>
          <a:p>
            <a:r>
              <a:rPr lang="en-US" dirty="0" smtClean="0"/>
              <a:t>Firewood comparable to black walnut, white oak, birch </a:t>
            </a:r>
            <a:r>
              <a:rPr lang="en-US" sz="1050" dirty="0" smtClean="0"/>
              <a:t>(Hu 1979)</a:t>
            </a:r>
          </a:p>
          <a:p>
            <a:r>
              <a:rPr lang="en-US" dirty="0" smtClean="0"/>
              <a:t>Shantung or Pongee Silk from Ailanthus </a:t>
            </a:r>
            <a:r>
              <a:rPr lang="en-US" dirty="0" err="1" smtClean="0"/>
              <a:t>Silkmoth</a:t>
            </a:r>
            <a:r>
              <a:rPr lang="en-US" dirty="0" smtClean="0"/>
              <a:t> (</a:t>
            </a:r>
            <a:r>
              <a:rPr lang="en-US" i="1" dirty="0" err="1" smtClean="0"/>
              <a:t>Samia</a:t>
            </a:r>
            <a:r>
              <a:rPr lang="en-US" i="1" dirty="0" smtClean="0"/>
              <a:t> </a:t>
            </a:r>
            <a:r>
              <a:rPr lang="en-US" i="1" dirty="0" err="1" smtClean="0"/>
              <a:t>cynthia</a:t>
            </a:r>
            <a:r>
              <a:rPr lang="en-US" dirty="0" smtClean="0"/>
              <a:t>) </a:t>
            </a:r>
            <a:r>
              <a:rPr lang="en-US" sz="1100" dirty="0" smtClean="0"/>
              <a:t>(</a:t>
            </a:r>
            <a:r>
              <a:rPr lang="en-US" sz="1100" dirty="0" err="1" smtClean="0"/>
              <a:t>Kowarik</a:t>
            </a:r>
            <a:r>
              <a:rPr lang="en-US" sz="1100" dirty="0" smtClean="0"/>
              <a:t>, 2007)</a:t>
            </a:r>
          </a:p>
          <a:p>
            <a:r>
              <a:rPr lang="en-US" dirty="0" smtClean="0"/>
              <a:t>Goat fodder </a:t>
            </a:r>
            <a:r>
              <a:rPr lang="en-US" sz="1100" dirty="0" smtClean="0"/>
              <a:t>(</a:t>
            </a:r>
            <a:r>
              <a:rPr lang="en-US" sz="1100" dirty="0" err="1"/>
              <a:t>Kúdela</a:t>
            </a:r>
            <a:r>
              <a:rPr lang="en-US" sz="1100" dirty="0"/>
              <a:t> and </a:t>
            </a:r>
            <a:r>
              <a:rPr lang="en-US" sz="1100" dirty="0" err="1"/>
              <a:t>Mamoňová</a:t>
            </a:r>
            <a:r>
              <a:rPr lang="en-US" sz="1100" dirty="0"/>
              <a:t> 2006; </a:t>
            </a:r>
            <a:r>
              <a:rPr lang="en-US" sz="1100" dirty="0" err="1"/>
              <a:t>Azim</a:t>
            </a:r>
            <a:r>
              <a:rPr lang="en-US" sz="1100" dirty="0"/>
              <a:t> et al. </a:t>
            </a:r>
            <a:r>
              <a:rPr lang="en-US" sz="1100" dirty="0" smtClean="0"/>
              <a:t>2002)</a:t>
            </a:r>
          </a:p>
        </p:txBody>
      </p:sp>
      <p:pic>
        <p:nvPicPr>
          <p:cNvPr id="11268" name="Picture 4" descr="https://item5.tradesy.com/images/galina-ivory-white-rose-quartz-lace-silk-shantung-raw-silk-1153-strapless-aline-tulip-ruffle-back-se-4662724-2-4.jpg?width=720&amp;height=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199"/>
            <a:ext cx="3505200" cy="49052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6132671"/>
            <a:ext cx="4572000" cy="415498"/>
          </a:xfrm>
          <a:prstGeom prst="rect">
            <a:avLst/>
          </a:prstGeom>
        </p:spPr>
        <p:txBody>
          <a:bodyPr>
            <a:spAutoFit/>
          </a:bodyPr>
          <a:lstStyle/>
          <a:p>
            <a:r>
              <a:rPr lang="en-US" sz="1050" dirty="0" smtClean="0"/>
              <a:t>https://www.tradesy.com/i/galina-ivory-white-rose-quartz-lace-silk-shantung-raw-silk-1153-strapless-aline-tulip-ruffle-back-se/4662724/</a:t>
            </a:r>
            <a:endParaRPr lang="en-US" sz="1050" dirty="0"/>
          </a:p>
        </p:txBody>
      </p:sp>
    </p:spTree>
    <p:extLst>
      <p:ext uri="{BB962C8B-B14F-4D97-AF65-F5344CB8AC3E}">
        <p14:creationId xmlns:p14="http://schemas.microsoft.com/office/powerpoint/2010/main" val="635067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855</Words>
  <Application>Microsoft Office PowerPoint</Application>
  <PresentationFormat>On-screen Show (4:3)</PresentationFormat>
  <Paragraphs>124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Spotted Lanternfly and the control of Ailanthus altissima (Tree of Heaven)</vt:lpstr>
      <vt:lpstr>PowerPoint Presentation</vt:lpstr>
      <vt:lpstr>PowerPoint Presentation</vt:lpstr>
      <vt:lpstr>Lycorma delicatula  Spotted Lanternfly</vt:lpstr>
      <vt:lpstr>What is at risk?</vt:lpstr>
      <vt:lpstr>Native observed predators (Barringer, 2016)</vt:lpstr>
      <vt:lpstr>PowerPoint Presentation</vt:lpstr>
      <vt:lpstr>Target species for control</vt:lpstr>
      <vt:lpstr>Ailanthus ethnobotany</vt:lpstr>
      <vt:lpstr>Ailanthus altissima</vt:lpstr>
      <vt:lpstr>Locating Ailanthus</vt:lpstr>
      <vt:lpstr>Verticillium nonalfalfae</vt:lpstr>
      <vt:lpstr>Private and smaller landowners</vt:lpstr>
      <vt:lpstr>SARE Grant mushroom cultivation</vt:lpstr>
      <vt:lpstr>Manual removal</vt:lpstr>
      <vt:lpstr>Education</vt:lpstr>
      <vt:lpstr>Works Cited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Spotted Lanternfly and the control of Ailanthus altissima</dc:title>
  <dc:creator>hayde</dc:creator>
  <cp:lastModifiedBy>hayde</cp:lastModifiedBy>
  <cp:revision>17</cp:revision>
  <dcterms:created xsi:type="dcterms:W3CDTF">2018-07-25T00:45:26Z</dcterms:created>
  <dcterms:modified xsi:type="dcterms:W3CDTF">2018-07-25T14:12:33Z</dcterms:modified>
</cp:coreProperties>
</file>