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3"/>
  </p:notesMasterIdLst>
  <p:sldIdLst>
    <p:sldId id="278" r:id="rId2"/>
    <p:sldId id="293" r:id="rId3"/>
    <p:sldId id="256" r:id="rId4"/>
    <p:sldId id="262" r:id="rId5"/>
    <p:sldId id="267" r:id="rId6"/>
    <p:sldId id="266" r:id="rId7"/>
    <p:sldId id="257" r:id="rId8"/>
    <p:sldId id="258" r:id="rId9"/>
    <p:sldId id="261" r:id="rId10"/>
    <p:sldId id="259" r:id="rId11"/>
    <p:sldId id="264" r:id="rId12"/>
    <p:sldId id="260" r:id="rId13"/>
    <p:sldId id="277" r:id="rId14"/>
    <p:sldId id="263" r:id="rId15"/>
    <p:sldId id="270" r:id="rId16"/>
    <p:sldId id="287" r:id="rId17"/>
    <p:sldId id="288" r:id="rId18"/>
    <p:sldId id="289" r:id="rId19"/>
    <p:sldId id="295" r:id="rId20"/>
    <p:sldId id="294" r:id="rId21"/>
    <p:sldId id="272"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90" y="5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E92F5B-212C-4ADC-849F-7D6668956118}" type="datetimeFigureOut">
              <a:rPr lang="en-US" smtClean="0"/>
              <a:pPr/>
              <a:t>6/12/2018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19FC7F-E323-4690-BA01-6D0A5E4A7578}" type="slidenum">
              <a:rPr lang="en-US" smtClean="0"/>
              <a:pPr/>
              <a:t>‹#›</a:t>
            </a:fld>
            <a:endParaRPr lang="en-US"/>
          </a:p>
        </p:txBody>
      </p:sp>
    </p:spTree>
    <p:extLst>
      <p:ext uri="{BB962C8B-B14F-4D97-AF65-F5344CB8AC3E}">
        <p14:creationId xmlns:p14="http://schemas.microsoft.com/office/powerpoint/2010/main" val="2185077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Pitcairn Island Rats-Cats- Birds</a:t>
            </a:r>
          </a:p>
        </p:txBody>
      </p:sp>
      <p:sp>
        <p:nvSpPr>
          <p:cNvPr id="4" name="Slide Number Placeholder 3"/>
          <p:cNvSpPr>
            <a:spLocks noGrp="1"/>
          </p:cNvSpPr>
          <p:nvPr>
            <p:ph type="sldNum" sz="quarter" idx="10"/>
          </p:nvPr>
        </p:nvSpPr>
        <p:spPr/>
        <p:txBody>
          <a:bodyPr/>
          <a:lstStyle/>
          <a:p>
            <a:fld id="{5C19FC7F-E323-4690-BA01-6D0A5E4A7578}" type="slidenum">
              <a:rPr lang="en-US" smtClean="0"/>
              <a:pPr/>
              <a:t>14</a:t>
            </a:fld>
            <a:endParaRPr lang="en-US"/>
          </a:p>
        </p:txBody>
      </p:sp>
    </p:spTree>
    <p:extLst>
      <p:ext uri="{BB962C8B-B14F-4D97-AF65-F5344CB8AC3E}">
        <p14:creationId xmlns:p14="http://schemas.microsoft.com/office/powerpoint/2010/main" val="1327939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CC93219-E962-420F-900C-DB7F6A4E0B51}" type="datetimeFigureOut">
              <a:rPr lang="en-US" smtClean="0"/>
              <a:pPr/>
              <a:t>6/12/2018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D72EC4-DAFC-4CC7-9C79-1E86404A15C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C93219-E962-420F-900C-DB7F6A4E0B51}" type="datetimeFigureOut">
              <a:rPr lang="en-US" smtClean="0"/>
              <a:pPr/>
              <a:t>6/12/2018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D72EC4-DAFC-4CC7-9C79-1E86404A15C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C93219-E962-420F-900C-DB7F6A4E0B51}" type="datetimeFigureOut">
              <a:rPr lang="en-US" smtClean="0"/>
              <a:pPr/>
              <a:t>6/12/2018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D72EC4-DAFC-4CC7-9C79-1E86404A15C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C93219-E962-420F-900C-DB7F6A4E0B51}" type="datetimeFigureOut">
              <a:rPr lang="en-US" smtClean="0"/>
              <a:pPr/>
              <a:t>6/12/2018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D72EC4-DAFC-4CC7-9C79-1E86404A15C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C93219-E962-420F-900C-DB7F6A4E0B51}" type="datetimeFigureOut">
              <a:rPr lang="en-US" smtClean="0"/>
              <a:pPr/>
              <a:t>6/12/2018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D72EC4-DAFC-4CC7-9C79-1E86404A15C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C93219-E962-420F-900C-DB7F6A4E0B51}" type="datetimeFigureOut">
              <a:rPr lang="en-US" smtClean="0"/>
              <a:pPr/>
              <a:t>6/12/2018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D72EC4-DAFC-4CC7-9C79-1E86404A15C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C93219-E962-420F-900C-DB7F6A4E0B51}" type="datetimeFigureOut">
              <a:rPr lang="en-US" smtClean="0"/>
              <a:pPr/>
              <a:t>6/12/2018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D72EC4-DAFC-4CC7-9C79-1E86404A15C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C93219-E962-420F-900C-DB7F6A4E0B51}" type="datetimeFigureOut">
              <a:rPr lang="en-US" smtClean="0"/>
              <a:pPr/>
              <a:t>6/12/2018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D72EC4-DAFC-4CC7-9C79-1E86404A15C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C93219-E962-420F-900C-DB7F6A4E0B51}" type="datetimeFigureOut">
              <a:rPr lang="en-US" smtClean="0"/>
              <a:pPr/>
              <a:t>6/12/2018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D72EC4-DAFC-4CC7-9C79-1E86404A15C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C93219-E962-420F-900C-DB7F6A4E0B51}" type="datetimeFigureOut">
              <a:rPr lang="en-US" smtClean="0"/>
              <a:pPr/>
              <a:t>6/12/2018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D72EC4-DAFC-4CC7-9C79-1E86404A15C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C93219-E962-420F-900C-DB7F6A4E0B51}" type="datetimeFigureOut">
              <a:rPr lang="en-US" smtClean="0"/>
              <a:pPr/>
              <a:t>6/12/2018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D72EC4-DAFC-4CC7-9C79-1E86404A15C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C93219-E962-420F-900C-DB7F6A4E0B51}" type="datetimeFigureOut">
              <a:rPr lang="en-US" smtClean="0"/>
              <a:pPr/>
              <a:t>6/12/2018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D72EC4-DAFC-4CC7-9C79-1E86404A15C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invasives game\img003.jpg"/>
          <p:cNvPicPr/>
          <p:nvPr/>
        </p:nvPicPr>
        <p:blipFill>
          <a:blip r:embed="rId2" cstate="print"/>
          <a:srcRect/>
          <a:stretch>
            <a:fillRect/>
          </a:stretch>
        </p:blipFill>
        <p:spPr bwMode="auto">
          <a:xfrm>
            <a:off x="381000" y="762000"/>
            <a:ext cx="7543800" cy="5943600"/>
          </a:xfrm>
          <a:prstGeom prst="rect">
            <a:avLst/>
          </a:prstGeom>
          <a:noFill/>
          <a:ln w="9525">
            <a:noFill/>
            <a:miter lim="800000"/>
            <a:headEnd/>
            <a:tailEnd/>
          </a:ln>
        </p:spPr>
      </p:pic>
    </p:spTree>
    <p:extLst>
      <p:ext uri="{BB962C8B-B14F-4D97-AF65-F5344CB8AC3E}">
        <p14:creationId xmlns:p14="http://schemas.microsoft.com/office/powerpoint/2010/main" val="483212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000" dirty="0"/>
              <a:t>People have been moving stuff around the world for thousands of years.  The Native Americans did it. The European explorers did it. The ancient Egyptians, Chinese and Polynesians did it.  Every year more and more stuff moves around the world.</a:t>
            </a:r>
            <a:endParaRPr 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1219200" y="1332462"/>
            <a:ext cx="6916646" cy="5220738"/>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348" y="381000"/>
            <a:ext cx="7385304" cy="503238"/>
          </a:xfrm>
        </p:spPr>
        <p:txBody>
          <a:bodyPr>
            <a:normAutofit fontScale="90000"/>
          </a:bodyPr>
          <a:lstStyle/>
          <a:p>
            <a:r>
              <a:rPr lang="en-US" dirty="0"/>
              <a:t>Other Materials</a:t>
            </a:r>
          </a:p>
        </p:txBody>
      </p:sp>
      <p:sp>
        <p:nvSpPr>
          <p:cNvPr id="3" name="Content Placeholder 2"/>
          <p:cNvSpPr>
            <a:spLocks noGrp="1"/>
          </p:cNvSpPr>
          <p:nvPr>
            <p:ph idx="1"/>
          </p:nvPr>
        </p:nvSpPr>
        <p:spPr>
          <a:xfrm>
            <a:off x="228600" y="1066800"/>
            <a:ext cx="8458200" cy="5578356"/>
          </a:xfrm>
        </p:spPr>
        <p:txBody>
          <a:bodyPr/>
          <a:lstStyle/>
          <a:p>
            <a:pPr marL="0" indent="0">
              <a:buNone/>
            </a:pPr>
            <a:r>
              <a:rPr lang="en-US" dirty="0"/>
              <a:t>New York Times  Op-Ed ,</a:t>
            </a:r>
          </a:p>
          <a:p>
            <a:pPr marL="0" indent="0">
              <a:buNone/>
            </a:pPr>
            <a:endParaRPr lang="en-US" dirty="0"/>
          </a:p>
          <a:p>
            <a:pPr marL="0" indent="0">
              <a:buNone/>
            </a:pPr>
            <a:r>
              <a:rPr lang="en-US" dirty="0"/>
              <a:t>The First</a:t>
            </a:r>
          </a:p>
          <a:p>
            <a:pPr marL="0" indent="0">
              <a:buNone/>
            </a:pPr>
            <a:r>
              <a:rPr lang="en-US" dirty="0"/>
              <a:t>Thanksgiving  </a:t>
            </a:r>
          </a:p>
          <a:p>
            <a:pPr marL="0" indent="0">
              <a:buNone/>
            </a:pPr>
            <a:endParaRPr lang="en-US" dirty="0"/>
          </a:p>
          <a:p>
            <a:pPr marL="0" indent="0">
              <a:buNone/>
            </a:pPr>
            <a:r>
              <a:rPr lang="en-US" sz="1400" dirty="0"/>
              <a:t>Charles C. Mann, Unnatural Abundance, </a:t>
            </a:r>
          </a:p>
          <a:p>
            <a:pPr marL="0" indent="0">
              <a:buNone/>
            </a:pPr>
            <a:r>
              <a:rPr lang="en-US" sz="1400" dirty="0"/>
              <a:t>November 24, 2004)</a:t>
            </a:r>
          </a:p>
        </p:txBody>
      </p:sp>
      <p:pic>
        <p:nvPicPr>
          <p:cNvPr id="1026" name="Picture 2" descr="C:\invasives game\img005.jpg"/>
          <p:cNvPicPr>
            <a:picLocks noChangeAspect="1" noChangeArrowheads="1"/>
          </p:cNvPicPr>
          <p:nvPr/>
        </p:nvPicPr>
        <p:blipFill>
          <a:blip r:embed="rId2" cstate="print"/>
          <a:srcRect/>
          <a:stretch>
            <a:fillRect/>
          </a:stretch>
        </p:blipFill>
        <p:spPr bwMode="auto">
          <a:xfrm>
            <a:off x="3733799" y="1600200"/>
            <a:ext cx="4845611" cy="5044956"/>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46" y="572817"/>
            <a:ext cx="5181600" cy="5821363"/>
          </a:xfrm>
        </p:spPr>
        <p:txBody>
          <a:bodyPr>
            <a:normAutofit fontScale="55000" lnSpcReduction="20000"/>
          </a:bodyPr>
          <a:lstStyle/>
          <a:p>
            <a:pPr>
              <a:buNone/>
            </a:pPr>
            <a:r>
              <a:rPr lang="en-US" dirty="0">
                <a:solidFill>
                  <a:srgbClr val="FF0000"/>
                </a:solidFill>
              </a:rPr>
              <a:t>IN THE FUTURE</a:t>
            </a:r>
            <a:r>
              <a:rPr lang="en-US" dirty="0"/>
              <a:t>:  </a:t>
            </a:r>
            <a:r>
              <a:rPr lang="en-US" dirty="0">
                <a:solidFill>
                  <a:srgbClr val="FF0000"/>
                </a:solidFill>
              </a:rPr>
              <a:t>SCIENCE OR SCIENCE FICTION?</a:t>
            </a:r>
          </a:p>
          <a:p>
            <a:pPr>
              <a:buNone/>
            </a:pPr>
            <a:endParaRPr lang="en-US" dirty="0"/>
          </a:p>
          <a:p>
            <a:pPr>
              <a:buNone/>
            </a:pPr>
            <a:r>
              <a:rPr lang="en-US" dirty="0"/>
              <a:t>Foundation and Empire,  Isaac Asimov</a:t>
            </a:r>
          </a:p>
          <a:p>
            <a:pPr>
              <a:buNone/>
            </a:pPr>
            <a:r>
              <a:rPr lang="en-US" dirty="0"/>
              <a:t>Landing at the planet </a:t>
            </a:r>
            <a:r>
              <a:rPr lang="en-US" dirty="0" err="1"/>
              <a:t>Sayshell</a:t>
            </a:r>
            <a:r>
              <a:rPr lang="en-US" dirty="0"/>
              <a:t>, Chapter 11:</a:t>
            </a:r>
          </a:p>
          <a:p>
            <a:pPr>
              <a:buNone/>
            </a:pPr>
            <a:endParaRPr lang="en-US" dirty="0"/>
          </a:p>
          <a:p>
            <a:pPr>
              <a:buNone/>
            </a:pPr>
            <a:r>
              <a:rPr lang="en-US" b="1" dirty="0"/>
              <a:t>“First, though, there’s a little matter of the ecological balance.  Every planet has its own and they don’t want it upset.  So they make a natural point of checking the ship for undesirable organisms, or infections.  It’s a reasonable precaution.”</a:t>
            </a:r>
            <a:endParaRPr lang="en-US" dirty="0"/>
          </a:p>
          <a:p>
            <a:pPr>
              <a:buNone/>
            </a:pPr>
            <a:r>
              <a:rPr lang="en-US" b="1" dirty="0"/>
              <a:t>“We don’t have such things, it seems to me.” </a:t>
            </a:r>
            <a:r>
              <a:rPr lang="en-US" b="1" i="1" dirty="0"/>
              <a:t>(No </a:t>
            </a:r>
            <a:r>
              <a:rPr lang="en-US" b="1" i="1" dirty="0" err="1"/>
              <a:t>invasives</a:t>
            </a:r>
            <a:r>
              <a:rPr lang="en-US" b="1" i="1" dirty="0"/>
              <a:t> on board their ship. The ‘Foundation Planet’ is technically highly advanced)</a:t>
            </a:r>
            <a:endParaRPr lang="en-US" i="1" dirty="0"/>
          </a:p>
          <a:p>
            <a:pPr>
              <a:buNone/>
            </a:pPr>
            <a:r>
              <a:rPr lang="en-US" b="1" dirty="0"/>
              <a:t> No we  don’t and they’ll find that out.  Remember too, that </a:t>
            </a:r>
            <a:r>
              <a:rPr lang="en-US" b="1" dirty="0" err="1"/>
              <a:t>Sayshell</a:t>
            </a:r>
            <a:r>
              <a:rPr lang="en-US" b="1" dirty="0"/>
              <a:t> is not a member of the Foundation Federation, so there’s certain to be some leaning over backward to demonstrate their independence.”    </a:t>
            </a:r>
            <a:r>
              <a:rPr lang="en-US" b="1" i="1" dirty="0"/>
              <a:t>(Define </a:t>
            </a:r>
            <a:r>
              <a:rPr lang="en-US" b="1" i="1" dirty="0" err="1"/>
              <a:t>tarrifs</a:t>
            </a:r>
            <a:r>
              <a:rPr lang="en-US" b="1" i="1" dirty="0"/>
              <a:t>, protectionism, trade, trading partners, nationalism, protectionism-all affect the movement of </a:t>
            </a:r>
            <a:r>
              <a:rPr lang="en-US" b="1" i="1" dirty="0" err="1"/>
              <a:t>invasives</a:t>
            </a:r>
            <a:r>
              <a:rPr lang="en-US" b="1" i="1" dirty="0"/>
              <a:t>.) </a:t>
            </a:r>
            <a:endParaRPr lang="en-US" i="1" dirty="0"/>
          </a:p>
          <a:p>
            <a:pPr>
              <a:buNone/>
            </a:pP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5224846" y="1295400"/>
            <a:ext cx="3888674" cy="4419600"/>
          </a:xfrm>
          <a:prstGeom prst="rect">
            <a:avLst/>
          </a:prstGeom>
          <a:noFill/>
          <a:ln w="9525">
            <a:noFill/>
            <a:miter lim="800000"/>
            <a:headEnd/>
            <a:tailEnd/>
          </a:ln>
        </p:spPr>
      </p:pic>
      <p:sp>
        <p:nvSpPr>
          <p:cNvPr id="2" name="TextBox 1"/>
          <p:cNvSpPr txBox="1"/>
          <p:nvPr/>
        </p:nvSpPr>
        <p:spPr>
          <a:xfrm>
            <a:off x="6788183" y="575865"/>
            <a:ext cx="762000" cy="369332"/>
          </a:xfrm>
          <a:prstGeom prst="rect">
            <a:avLst/>
          </a:prstGeom>
          <a:noFill/>
        </p:spPr>
        <p:txBody>
          <a:bodyPr wrap="square" rtlCol="0">
            <a:spAutoFit/>
          </a:bodyPr>
          <a:lstStyle/>
          <a:p>
            <a:r>
              <a:rPr lang="en-US" dirty="0">
                <a:solidFill>
                  <a:srgbClr val="FF0000"/>
                </a:solidFill>
              </a:rPr>
              <a:t>NOW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7719"/>
            <a:ext cx="2991178" cy="609600"/>
          </a:xfrm>
        </p:spPr>
        <p:txBody>
          <a:bodyPr>
            <a:normAutofit fontScale="90000"/>
          </a:bodyPr>
          <a:lstStyle/>
          <a:p>
            <a:r>
              <a:rPr lang="en-US" dirty="0"/>
              <a:t>Star Trek</a:t>
            </a:r>
          </a:p>
        </p:txBody>
      </p:sp>
      <p:sp>
        <p:nvSpPr>
          <p:cNvPr id="3" name="Content Placeholder 2"/>
          <p:cNvSpPr>
            <a:spLocks noGrp="1"/>
          </p:cNvSpPr>
          <p:nvPr>
            <p:ph idx="1"/>
          </p:nvPr>
        </p:nvSpPr>
        <p:spPr>
          <a:xfrm>
            <a:off x="243840" y="1890904"/>
            <a:ext cx="5581608" cy="1204913"/>
          </a:xfrm>
        </p:spPr>
        <p:txBody>
          <a:bodyPr>
            <a:normAutofit fontScale="92500" lnSpcReduction="20000"/>
          </a:bodyPr>
          <a:lstStyle/>
          <a:p>
            <a:pPr marL="0" indent="0">
              <a:buNone/>
            </a:pPr>
            <a:r>
              <a:rPr lang="en-US" dirty="0"/>
              <a:t>Segment from Star Trek Episode:  </a:t>
            </a:r>
            <a:r>
              <a:rPr lang="en-US" sz="2000" dirty="0"/>
              <a:t>3:03:36-3:04:30, 18:57:55 (breed quickly), 19:23:21 – 19:24:05 (remove tribbles from natural habitat). </a:t>
            </a:r>
            <a:r>
              <a:rPr lang="en-US" sz="2000"/>
              <a:t>15:05:05-15:05:52 (removal takes 17.9 years)</a:t>
            </a:r>
            <a:endParaRPr lang="en-US" sz="2000" dirty="0"/>
          </a:p>
        </p:txBody>
      </p:sp>
      <p:pic>
        <p:nvPicPr>
          <p:cNvPr id="1026" name="Picture 2" descr="http://scifanatic.wpengine.netdna-cdn.com/wp-content/uploads/tribbles/tribbles_title_ca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75" y="3352800"/>
            <a:ext cx="4492625" cy="33833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sitcomsonline.com/photopost/data/1113/ws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8822" y="3331464"/>
            <a:ext cx="4515178" cy="338638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trouble with tribbles 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51959"/>
            <a:ext cx="2286000" cy="172112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images4.fanpop.com/image/photos/18200000/The-Trouble-With-Tribbles-tribbles-18280539-1440-108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V="1">
            <a:off x="6696583" y="850170"/>
            <a:ext cx="2435225" cy="1828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2226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CATS</a:t>
            </a:r>
          </a:p>
        </p:txBody>
      </p:sp>
      <p:pic>
        <p:nvPicPr>
          <p:cNvPr id="20482" name="Picture 2"/>
          <p:cNvPicPr>
            <a:picLocks noGrp="1" noChangeAspect="1" noChangeArrowheads="1"/>
          </p:cNvPicPr>
          <p:nvPr>
            <p:ph idx="1"/>
          </p:nvPr>
        </p:nvPicPr>
        <p:blipFill>
          <a:blip r:embed="rId3" cstate="print"/>
          <a:srcRect/>
          <a:stretch>
            <a:fillRect/>
          </a:stretch>
        </p:blipFill>
        <p:spPr bwMode="auto">
          <a:xfrm>
            <a:off x="457200" y="1733791"/>
            <a:ext cx="8229600" cy="425878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Pitcairn Island</a:t>
            </a:r>
          </a:p>
        </p:txBody>
      </p:sp>
      <p:sp>
        <p:nvSpPr>
          <p:cNvPr id="3" name="Content Placeholder 2"/>
          <p:cNvSpPr>
            <a:spLocks noGrp="1"/>
          </p:cNvSpPr>
          <p:nvPr>
            <p:ph idx="1"/>
          </p:nvPr>
        </p:nvSpPr>
        <p:spPr/>
        <p:txBody>
          <a:bodyPr>
            <a:normAutofit fontScale="77500" lnSpcReduction="20000"/>
          </a:bodyPr>
          <a:lstStyle/>
          <a:p>
            <a:r>
              <a:rPr lang="en-US" b="1" dirty="0"/>
              <a:t>AN INVASIVE STORY</a:t>
            </a:r>
            <a:endParaRPr lang="en-US" dirty="0"/>
          </a:p>
          <a:p>
            <a:r>
              <a:rPr lang="en-US" dirty="0"/>
              <a:t>There once was an island  </a:t>
            </a:r>
          </a:p>
          <a:p>
            <a:r>
              <a:rPr lang="en-US" dirty="0"/>
              <a:t>to which people accidentally brought rats.</a:t>
            </a:r>
          </a:p>
          <a:p>
            <a:r>
              <a:rPr lang="en-US" dirty="0"/>
              <a:t>With so many rats,</a:t>
            </a:r>
          </a:p>
          <a:p>
            <a:r>
              <a:rPr lang="en-US" dirty="0"/>
              <a:t> the people decided to bring some cats.</a:t>
            </a:r>
          </a:p>
          <a:p>
            <a:r>
              <a:rPr lang="en-US" dirty="0"/>
              <a:t>But the  cats ate too many birds.</a:t>
            </a:r>
          </a:p>
          <a:p>
            <a:r>
              <a:rPr lang="en-US" dirty="0"/>
              <a:t>So the people poisoned the rats</a:t>
            </a:r>
          </a:p>
          <a:p>
            <a:r>
              <a:rPr lang="en-US" dirty="0"/>
              <a:t>and removed the cats.</a:t>
            </a:r>
          </a:p>
          <a:p>
            <a:r>
              <a:rPr lang="en-US" dirty="0"/>
              <a:t>But the rats returned,</a:t>
            </a:r>
          </a:p>
          <a:p>
            <a:r>
              <a:rPr lang="en-US" dirty="0"/>
              <a:t>and now the people applaud </a:t>
            </a:r>
          </a:p>
          <a:p>
            <a:r>
              <a:rPr lang="en-US" dirty="0"/>
              <a:t>the return of the cats. </a:t>
            </a:r>
          </a:p>
          <a:p>
            <a:endParaRPr lang="en-US" dirty="0"/>
          </a:p>
        </p:txBody>
      </p:sp>
      <p:sp>
        <p:nvSpPr>
          <p:cNvPr id="4" name="TextBox 3"/>
          <p:cNvSpPr txBox="1"/>
          <p:nvPr/>
        </p:nvSpPr>
        <p:spPr>
          <a:xfrm>
            <a:off x="4953000" y="5715000"/>
            <a:ext cx="3352800" cy="230832"/>
          </a:xfrm>
          <a:prstGeom prst="rect">
            <a:avLst/>
          </a:prstGeom>
          <a:noFill/>
        </p:spPr>
        <p:txBody>
          <a:bodyPr wrap="square" rtlCol="0">
            <a:spAutoFit/>
          </a:bodyPr>
          <a:lstStyle/>
          <a:p>
            <a:r>
              <a:rPr lang="en-US" sz="900" dirty="0"/>
              <a:t>Source:  Pitcairn News, 7/21/2000 (Pitcairn Islands Study Center)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171700"/>
            <a:ext cx="2286000" cy="2514600"/>
          </a:xfrm>
        </p:spPr>
        <p:txBody>
          <a:bodyPr/>
          <a:lstStyle/>
          <a:p>
            <a:pPr>
              <a:buNone/>
            </a:pPr>
            <a:r>
              <a:rPr lang="en-US" dirty="0"/>
              <a:t>Un-wanted:</a:t>
            </a:r>
          </a:p>
          <a:p>
            <a:pPr>
              <a:buNone/>
            </a:pPr>
            <a:r>
              <a:rPr lang="en-US" dirty="0"/>
              <a:t>  </a:t>
            </a:r>
            <a:r>
              <a:rPr lang="en-US" dirty="0" err="1"/>
              <a:t>Invasives</a:t>
            </a:r>
            <a:r>
              <a:rPr lang="en-US" dirty="0"/>
              <a:t>, </a:t>
            </a:r>
          </a:p>
          <a:p>
            <a:pPr>
              <a:buNone/>
            </a:pPr>
            <a:r>
              <a:rPr lang="en-US" dirty="0"/>
              <a:t>What are They?</a:t>
            </a:r>
          </a:p>
          <a:p>
            <a:pPr>
              <a:buNone/>
            </a:pPr>
            <a:endParaRPr lang="en-US" dirty="0"/>
          </a:p>
          <a:p>
            <a:pPr>
              <a:buNone/>
            </a:pP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3505200" y="0"/>
            <a:ext cx="5638800" cy="6858000"/>
          </a:xfrm>
          <a:prstGeom prst="rect">
            <a:avLst/>
          </a:prstGeom>
          <a:noFill/>
          <a:ln w="9525">
            <a:noFill/>
            <a:miter lim="800000"/>
            <a:headEnd/>
            <a:tailEnd/>
          </a:ln>
        </p:spPr>
      </p:pic>
      <p:sp>
        <p:nvSpPr>
          <p:cNvPr id="5" name="TextBox 4"/>
          <p:cNvSpPr txBox="1"/>
          <p:nvPr/>
        </p:nvSpPr>
        <p:spPr>
          <a:xfrm>
            <a:off x="4114800" y="6172200"/>
            <a:ext cx="1905000" cy="369332"/>
          </a:xfrm>
          <a:prstGeom prst="rect">
            <a:avLst/>
          </a:prstGeom>
          <a:solidFill>
            <a:schemeClr val="bg1">
              <a:lumMod val="95000"/>
            </a:schemeClr>
          </a:solidFill>
        </p:spPr>
        <p:txBody>
          <a:bodyPr wrap="square" rtlCol="0">
            <a:spAutoFit/>
          </a:bodyPr>
          <a:lstStyle/>
          <a:p>
            <a:endParaRPr lang="en-US" dirty="0"/>
          </a:p>
        </p:txBody>
      </p:sp>
      <p:sp>
        <p:nvSpPr>
          <p:cNvPr id="7" name="TextBox 6"/>
          <p:cNvSpPr txBox="1"/>
          <p:nvPr/>
        </p:nvSpPr>
        <p:spPr>
          <a:xfrm>
            <a:off x="4038600" y="5791200"/>
            <a:ext cx="1981200" cy="381000"/>
          </a:xfrm>
          <a:prstGeom prst="rect">
            <a:avLst/>
          </a:prstGeom>
          <a:solidFill>
            <a:schemeClr val="bg1">
              <a:lumMod val="95000"/>
            </a:schemeClr>
          </a:solidFill>
        </p:spPr>
        <p:txBody>
          <a:bodyPr wrap="square" rtlCol="0">
            <a:spAutoFit/>
          </a:bodyPr>
          <a:lstStyle/>
          <a:p>
            <a:endParaRPr lang="en-US" dirty="0"/>
          </a:p>
        </p:txBody>
      </p:sp>
      <p:sp>
        <p:nvSpPr>
          <p:cNvPr id="9" name="TextBox 8"/>
          <p:cNvSpPr txBox="1"/>
          <p:nvPr/>
        </p:nvSpPr>
        <p:spPr>
          <a:xfrm>
            <a:off x="4267200" y="6477000"/>
            <a:ext cx="1524000" cy="230832"/>
          </a:xfrm>
          <a:prstGeom prst="rect">
            <a:avLst/>
          </a:prstGeom>
          <a:noFill/>
        </p:spPr>
        <p:txBody>
          <a:bodyPr wrap="square" rtlCol="0">
            <a:spAutoFit/>
          </a:bodyPr>
          <a:lstStyle/>
          <a:p>
            <a:r>
              <a:rPr lang="en-US" sz="900" dirty="0"/>
              <a:t>George </a:t>
            </a:r>
            <a:r>
              <a:rPr lang="en-US" sz="900" dirty="0" err="1"/>
              <a:t>Profous</a:t>
            </a:r>
            <a:r>
              <a:rPr lang="en-US" sz="900" dirty="0"/>
              <a:t>, 2010</a:t>
            </a:r>
          </a:p>
        </p:txBody>
      </p:sp>
    </p:spTree>
    <p:extLst>
      <p:ext uri="{BB962C8B-B14F-4D97-AF65-F5344CB8AC3E}">
        <p14:creationId xmlns:p14="http://schemas.microsoft.com/office/powerpoint/2010/main" val="4101013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a:blip r:embed="rId2" cstate="print"/>
          <a:srcRect/>
          <a:stretch>
            <a:fillRect/>
          </a:stretch>
        </p:blipFill>
        <p:spPr bwMode="auto">
          <a:xfrm>
            <a:off x="0" y="457200"/>
            <a:ext cx="4411663" cy="58674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851967" y="685800"/>
            <a:ext cx="4292033" cy="5562600"/>
          </a:xfrm>
          <a:prstGeom prst="rect">
            <a:avLst/>
          </a:prstGeom>
          <a:noFill/>
          <a:ln w="9525">
            <a:noFill/>
            <a:miter lim="800000"/>
            <a:headEnd/>
            <a:tailEnd/>
          </a:ln>
        </p:spPr>
      </p:pic>
    </p:spTree>
    <p:extLst>
      <p:ext uri="{BB962C8B-B14F-4D97-AF65-F5344CB8AC3E}">
        <p14:creationId xmlns:p14="http://schemas.microsoft.com/office/powerpoint/2010/main" val="35564588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828800" y="152400"/>
            <a:ext cx="5029200" cy="6495366"/>
          </a:xfrm>
          <a:prstGeom prst="rect">
            <a:avLst/>
          </a:prstGeom>
          <a:noFill/>
          <a:ln w="9525">
            <a:noFill/>
            <a:miter lim="800000"/>
            <a:headEnd/>
            <a:tailEnd/>
          </a:ln>
        </p:spPr>
      </p:pic>
      <p:sp>
        <p:nvSpPr>
          <p:cNvPr id="5" name="TextBox 4"/>
          <p:cNvSpPr txBox="1"/>
          <p:nvPr/>
        </p:nvSpPr>
        <p:spPr>
          <a:xfrm>
            <a:off x="6096000" y="6432322"/>
            <a:ext cx="851515" cy="215444"/>
          </a:xfrm>
          <a:prstGeom prst="rect">
            <a:avLst/>
          </a:prstGeom>
          <a:noFill/>
        </p:spPr>
        <p:txBody>
          <a:bodyPr wrap="none" rtlCol="0">
            <a:spAutoFit/>
          </a:bodyPr>
          <a:lstStyle/>
          <a:p>
            <a:r>
              <a:rPr lang="en-US" sz="800" dirty="0" err="1"/>
              <a:t>G.Profous</a:t>
            </a:r>
            <a:r>
              <a:rPr lang="en-US" sz="800" dirty="0"/>
              <a:t>, 2010</a:t>
            </a:r>
          </a:p>
        </p:txBody>
      </p:sp>
    </p:spTree>
    <p:extLst>
      <p:ext uri="{BB962C8B-B14F-4D97-AF65-F5344CB8AC3E}">
        <p14:creationId xmlns:p14="http://schemas.microsoft.com/office/powerpoint/2010/main" val="1146483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457200"/>
            <a:ext cx="8153400" cy="8125301"/>
          </a:xfrm>
          <a:prstGeom prst="rect">
            <a:avLst/>
          </a:prstGeom>
          <a:noFill/>
        </p:spPr>
        <p:txBody>
          <a:bodyPr wrap="square" rtlCol="0">
            <a:spAutoFit/>
          </a:bodyPr>
          <a:lstStyle/>
          <a:p>
            <a:r>
              <a:rPr lang="en-US" dirty="0"/>
              <a:t>Name_____________________________________Date________________________   </a:t>
            </a:r>
          </a:p>
          <a:p>
            <a:endParaRPr lang="en-US" dirty="0"/>
          </a:p>
          <a:p>
            <a:r>
              <a:rPr lang="en-US" dirty="0"/>
              <a:t>Answer the following questions using the “</a:t>
            </a:r>
            <a:r>
              <a:rPr lang="en-US" b="1" dirty="0"/>
              <a:t>Un-wanted </a:t>
            </a:r>
            <a:r>
              <a:rPr lang="en-US" b="1" dirty="0" err="1"/>
              <a:t>Invasives</a:t>
            </a:r>
            <a:r>
              <a:rPr lang="en-US" b="1" dirty="0"/>
              <a:t>: What Are They ?” Brochure</a:t>
            </a:r>
          </a:p>
          <a:p>
            <a:endParaRPr lang="en-US" b="1" dirty="0"/>
          </a:p>
          <a:p>
            <a:r>
              <a:rPr lang="en-US" b="1" dirty="0"/>
              <a:t>Fill in the blanks:</a:t>
            </a:r>
          </a:p>
          <a:p>
            <a:r>
              <a:rPr lang="en-US" dirty="0"/>
              <a:t>1. ______out of every 3 plants in New York State are from another country.</a:t>
            </a:r>
          </a:p>
          <a:p>
            <a:endParaRPr lang="en-US" dirty="0"/>
          </a:p>
          <a:p>
            <a:r>
              <a:rPr lang="en-US" dirty="0"/>
              <a:t>2. By the year 2003, controlling zebra mussels cost more than ___________________</a:t>
            </a:r>
          </a:p>
          <a:p>
            <a:r>
              <a:rPr lang="en-US" dirty="0"/>
              <a:t>(5 million, 50 million, 5 billion).</a:t>
            </a:r>
          </a:p>
          <a:p>
            <a:endParaRPr lang="en-US" dirty="0"/>
          </a:p>
          <a:p>
            <a:r>
              <a:rPr lang="en-US" dirty="0"/>
              <a:t>3. List 6 ways non-native (invader) plants and animals hide and enter the United States ________________, ______________________, ________________________, ___________________, ________________________, ______________________</a:t>
            </a:r>
            <a:r>
              <a:rPr lang="en-US" b="1" dirty="0"/>
              <a:t>.</a:t>
            </a:r>
          </a:p>
          <a:p>
            <a:endParaRPr lang="en-US" b="1" dirty="0"/>
          </a:p>
          <a:p>
            <a:r>
              <a:rPr lang="en-US" b="1" dirty="0"/>
              <a:t>4. Circle the most appropriate answer.</a:t>
            </a:r>
          </a:p>
          <a:p>
            <a:r>
              <a:rPr lang="en-US" dirty="0"/>
              <a:t>Why have animals from other countries been brought (introduced) into the United States? </a:t>
            </a:r>
          </a:p>
          <a:p>
            <a:pPr marL="342900" indent="-342900">
              <a:buAutoNum type="alphaUcPeriod"/>
            </a:pPr>
            <a:r>
              <a:rPr lang="en-US" dirty="0"/>
              <a:t>food</a:t>
            </a:r>
          </a:p>
          <a:p>
            <a:pPr marL="342900" indent="-342900">
              <a:buAutoNum type="alphaUcPeriod"/>
            </a:pPr>
            <a:r>
              <a:rPr lang="en-US" dirty="0"/>
              <a:t>medicine</a:t>
            </a:r>
          </a:p>
          <a:p>
            <a:pPr marL="342900" indent="-342900">
              <a:buAutoNum type="alphaUcPeriod"/>
            </a:pPr>
            <a:r>
              <a:rPr lang="en-US" dirty="0"/>
              <a:t>landscaping</a:t>
            </a:r>
          </a:p>
          <a:p>
            <a:pPr marL="342900" indent="-342900">
              <a:buAutoNum type="alphaUcPeriod"/>
            </a:pPr>
            <a:r>
              <a:rPr lang="en-US" dirty="0"/>
              <a:t>by accident</a:t>
            </a:r>
          </a:p>
          <a:p>
            <a:pPr marL="342900" indent="-342900">
              <a:buAutoNum type="alphaUcPeriod"/>
            </a:pPr>
            <a:r>
              <a:rPr lang="en-US" dirty="0"/>
              <a:t>nostalgia</a:t>
            </a:r>
          </a:p>
          <a:p>
            <a:pPr marL="342900" indent="-342900">
              <a:buAutoNum type="alphaUcPeriod"/>
            </a:pPr>
            <a:r>
              <a:rPr lang="en-US" dirty="0"/>
              <a:t>All of the above</a:t>
            </a:r>
          </a:p>
          <a:p>
            <a:pPr marL="342900" indent="-342900">
              <a:buAutoNum type="alphaLcPeriod"/>
            </a:pPr>
            <a:endParaRPr lang="en-US" dirty="0"/>
          </a:p>
          <a:p>
            <a:pPr marL="342900" indent="-342900">
              <a:buAutoNum type="arabicPeriod" startAt="4"/>
            </a:pPr>
            <a:endParaRPr lang="en-US" b="1" dirty="0"/>
          </a:p>
          <a:p>
            <a:pPr marL="342900" indent="-342900">
              <a:buAutoNum type="arabicPeriod" startAt="3"/>
            </a:pPr>
            <a:endParaRPr lang="en-US" b="1" dirty="0"/>
          </a:p>
          <a:p>
            <a:pPr marL="342900" indent="-342900">
              <a:buAutoNum type="arabicPeriod" startAt="3"/>
            </a:pPr>
            <a:endParaRPr lang="en-US" dirty="0"/>
          </a:p>
        </p:txBody>
      </p:sp>
    </p:spTree>
    <p:extLst>
      <p:ext uri="{BB962C8B-B14F-4D97-AF65-F5344CB8AC3E}">
        <p14:creationId xmlns:p14="http://schemas.microsoft.com/office/powerpoint/2010/main" val="578687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Agriculture specialist Mark Murphy, with U.S. Customs and Border Protection, examines bags of rice during an inspection in Oakland, Calif."/>
          <p:cNvPicPr/>
          <p:nvPr/>
        </p:nvPicPr>
        <p:blipFill>
          <a:blip r:embed="rId2" cstate="print"/>
          <a:srcRect/>
          <a:stretch>
            <a:fillRect/>
          </a:stretch>
        </p:blipFill>
        <p:spPr bwMode="auto">
          <a:xfrm>
            <a:off x="533400" y="1295400"/>
            <a:ext cx="5562600" cy="4419600"/>
          </a:xfrm>
          <a:prstGeom prst="rect">
            <a:avLst/>
          </a:prstGeom>
          <a:noFill/>
          <a:ln w="9525">
            <a:noFill/>
            <a:miter lim="800000"/>
            <a:headEnd/>
            <a:tailEnd/>
          </a:ln>
        </p:spPr>
      </p:pic>
      <p:sp>
        <p:nvSpPr>
          <p:cNvPr id="6" name="Rectangle 5"/>
          <p:cNvSpPr/>
          <p:nvPr/>
        </p:nvSpPr>
        <p:spPr>
          <a:xfrm>
            <a:off x="6477000" y="2286000"/>
            <a:ext cx="1828800" cy="2092881"/>
          </a:xfrm>
          <a:prstGeom prst="rect">
            <a:avLst/>
          </a:prstGeom>
        </p:spPr>
        <p:txBody>
          <a:bodyPr wrap="square">
            <a:spAutoFit/>
          </a:bodyPr>
          <a:lstStyle/>
          <a:p>
            <a:pPr fontAlgn="base"/>
            <a:r>
              <a:rPr lang="en-US" sz="1400" kern="1800" dirty="0">
                <a:solidFill>
                  <a:srgbClr val="333333"/>
                </a:solidFill>
                <a:latin typeface="Georgia" panose="02040502050405020303" pitchFamily="18" charset="0"/>
                <a:ea typeface="Times New Roman" panose="02020603050405020304" pitchFamily="18" charset="0"/>
                <a:cs typeface="Arial" panose="020B0604020202020204" pitchFamily="34" charset="0"/>
              </a:rPr>
              <a:t>US food supply threatened: Foreign insects, diseases got into US post 9/11</a:t>
            </a:r>
          </a:p>
          <a:p>
            <a:pPr fontAlgn="base"/>
            <a:endParaRPr lang="en-US" sz="1400" dirty="0">
              <a:latin typeface="Times New Roman" panose="02020603050405020304" pitchFamily="18" charset="0"/>
              <a:ea typeface="Times New Roman" panose="02020603050405020304" pitchFamily="18" charset="0"/>
            </a:endParaRPr>
          </a:p>
          <a:p>
            <a:pPr fontAlgn="base">
              <a:lnSpc>
                <a:spcPts val="1200"/>
              </a:lnSpc>
            </a:pPr>
            <a:r>
              <a:rPr lang="en-US" sz="1400" b="1" dirty="0">
                <a:solidFill>
                  <a:srgbClr val="333333"/>
                </a:solidFill>
                <a:latin typeface="Arial" panose="020B0604020202020204" pitchFamily="34" charset="0"/>
                <a:ea typeface="Times New Roman" panose="02020603050405020304" pitchFamily="18" charset="0"/>
              </a:rPr>
              <a:t>'Whether they know it or not, every person in the country is affected by this,' scientist says</a:t>
            </a:r>
            <a:endParaRPr lang="en-US" sz="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52259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81000"/>
            <a:ext cx="7853688" cy="6186309"/>
          </a:xfrm>
          <a:prstGeom prst="rect">
            <a:avLst/>
          </a:prstGeom>
          <a:noFill/>
        </p:spPr>
        <p:txBody>
          <a:bodyPr wrap="none" rtlCol="0">
            <a:spAutoFit/>
          </a:bodyPr>
          <a:lstStyle/>
          <a:p>
            <a:r>
              <a:rPr lang="en-US" b="1" dirty="0"/>
              <a:t>5. Fill in the blanks:</a:t>
            </a:r>
          </a:p>
          <a:p>
            <a:endParaRPr lang="en-US" dirty="0"/>
          </a:p>
          <a:p>
            <a:r>
              <a:rPr lang="en-US" dirty="0"/>
              <a:t>Barberry bushes came from ________________________________.</a:t>
            </a:r>
          </a:p>
          <a:p>
            <a:r>
              <a:rPr lang="en-US" dirty="0"/>
              <a:t>The Halloween Ladybug is from _____________________________.</a:t>
            </a:r>
          </a:p>
          <a:p>
            <a:r>
              <a:rPr lang="en-US" dirty="0"/>
              <a:t>Starlings are from________________________________.</a:t>
            </a:r>
          </a:p>
          <a:p>
            <a:r>
              <a:rPr lang="en-US" dirty="0"/>
              <a:t>Cats first came from_________________________________.</a:t>
            </a:r>
          </a:p>
          <a:p>
            <a:endParaRPr lang="en-US" dirty="0"/>
          </a:p>
          <a:p>
            <a:r>
              <a:rPr lang="en-US" dirty="0"/>
              <a:t>North Africa</a:t>
            </a:r>
          </a:p>
          <a:p>
            <a:r>
              <a:rPr lang="en-US" dirty="0"/>
              <a:t>Europe</a:t>
            </a:r>
          </a:p>
          <a:p>
            <a:r>
              <a:rPr lang="en-US" dirty="0"/>
              <a:t>Japan</a:t>
            </a:r>
          </a:p>
          <a:p>
            <a:r>
              <a:rPr lang="en-US" dirty="0"/>
              <a:t>England</a:t>
            </a:r>
          </a:p>
          <a:p>
            <a:endParaRPr lang="en-US" dirty="0"/>
          </a:p>
          <a:p>
            <a:r>
              <a:rPr lang="en-US" b="1" dirty="0"/>
              <a:t>6. Answer True (T) or False (F)</a:t>
            </a:r>
          </a:p>
          <a:p>
            <a:endParaRPr lang="en-US" b="1" dirty="0"/>
          </a:p>
          <a:p>
            <a:r>
              <a:rPr lang="en-US" dirty="0"/>
              <a:t>_____SMART trade is the best way to stop invading plants and animals.</a:t>
            </a:r>
          </a:p>
          <a:p>
            <a:r>
              <a:rPr lang="en-US" dirty="0"/>
              <a:t>_____Any plants and seeds from other countries make wonderful gifts for friends.</a:t>
            </a:r>
          </a:p>
          <a:p>
            <a:r>
              <a:rPr lang="en-US" dirty="0"/>
              <a:t>_____Don’t plant invasive landscape plants like barberry and purple loosestrife.</a:t>
            </a:r>
          </a:p>
          <a:p>
            <a:r>
              <a:rPr lang="en-US" dirty="0"/>
              <a:t>_____Moving firewood long distances is a good idea.</a:t>
            </a:r>
          </a:p>
          <a:p>
            <a:r>
              <a:rPr lang="en-US" dirty="0"/>
              <a:t>_____Invading plants and animals usually have many predators.</a:t>
            </a:r>
          </a:p>
          <a:p>
            <a:endParaRPr lang="en-US" dirty="0"/>
          </a:p>
          <a:p>
            <a:endParaRPr lang="en-US" dirty="0"/>
          </a:p>
          <a:p>
            <a:r>
              <a:rPr lang="en-US" dirty="0"/>
              <a:t>.</a:t>
            </a:r>
          </a:p>
        </p:txBody>
      </p:sp>
    </p:spTree>
    <p:extLst>
      <p:ext uri="{BB962C8B-B14F-4D97-AF65-F5344CB8AC3E}">
        <p14:creationId xmlns:p14="http://schemas.microsoft.com/office/powerpoint/2010/main" val="2044516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813955" y="0"/>
            <a:ext cx="5299363" cy="68580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600200"/>
            <a:ext cx="7772400" cy="1470025"/>
          </a:xfrm>
        </p:spPr>
        <p:txBody>
          <a:bodyPr/>
          <a:lstStyle/>
          <a:p>
            <a:r>
              <a:rPr lang="en-US" dirty="0"/>
              <a:t>The Invaders</a:t>
            </a:r>
          </a:p>
        </p:txBody>
      </p:sp>
      <p:sp>
        <p:nvSpPr>
          <p:cNvPr id="3" name="Subtitle 2"/>
          <p:cNvSpPr>
            <a:spLocks noGrp="1"/>
          </p:cNvSpPr>
          <p:nvPr>
            <p:ph type="subTitle" idx="1"/>
          </p:nvPr>
        </p:nvSpPr>
        <p:spPr>
          <a:xfrm>
            <a:off x="1371600" y="3429000"/>
            <a:ext cx="6400800" cy="1752600"/>
          </a:xfrm>
          <a:noFill/>
        </p:spPr>
        <p:txBody>
          <a:bodyPr>
            <a:normAutofit fontScale="92500" lnSpcReduction="20000"/>
          </a:bodyPr>
          <a:lstStyle/>
          <a:p>
            <a:r>
              <a:rPr lang="en-US" dirty="0">
                <a:solidFill>
                  <a:schemeClr val="tx2">
                    <a:lumMod val="75000"/>
                  </a:schemeClr>
                </a:solidFill>
              </a:rPr>
              <a:t>Board game and materials to answer the questions,</a:t>
            </a:r>
          </a:p>
          <a:p>
            <a:r>
              <a:rPr lang="en-US" dirty="0">
                <a:solidFill>
                  <a:srgbClr val="FF0000"/>
                </a:solidFill>
              </a:rPr>
              <a:t>What is an invasive?  </a:t>
            </a:r>
          </a:p>
          <a:p>
            <a:r>
              <a:rPr lang="en-US" dirty="0">
                <a:solidFill>
                  <a:srgbClr val="00B050"/>
                </a:solidFill>
              </a:rPr>
              <a:t>How does it affect us?</a:t>
            </a:r>
          </a:p>
        </p:txBody>
      </p:sp>
      <p:sp>
        <p:nvSpPr>
          <p:cNvPr id="4" name="TextBox 3"/>
          <p:cNvSpPr txBox="1"/>
          <p:nvPr/>
        </p:nvSpPr>
        <p:spPr>
          <a:xfrm>
            <a:off x="6096000" y="5943600"/>
            <a:ext cx="1905000" cy="261610"/>
          </a:xfrm>
          <a:prstGeom prst="rect">
            <a:avLst/>
          </a:prstGeom>
          <a:noFill/>
        </p:spPr>
        <p:txBody>
          <a:bodyPr wrap="square" rtlCol="0">
            <a:spAutoFit/>
          </a:bodyPr>
          <a:lstStyle/>
          <a:p>
            <a:r>
              <a:rPr lang="en-US" sz="1100" dirty="0"/>
              <a:t>George Profous,2014</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228600" y="-25788"/>
            <a:ext cx="8915400" cy="69095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itchFamily="34" charset="0"/>
                <a:ea typeface="Times New Roman" pitchFamily="18" charset="0"/>
                <a:cs typeface="Arial" pitchFamily="34" charset="0"/>
              </a:rPr>
              <a:t>               The purpose of the game and lesson</a:t>
            </a:r>
          </a:p>
          <a:p>
            <a:pPr marL="0" marR="0" lvl="0" indent="0" algn="l" defTabSz="914400" rtl="0" eaLnBrk="1" fontAlgn="base" latinLnBrk="0" hangingPunct="1">
              <a:lnSpc>
                <a:spcPct val="100000"/>
              </a:lnSpc>
              <a:spcBef>
                <a:spcPct val="0"/>
              </a:spcBef>
              <a:spcAft>
                <a:spcPct val="0"/>
              </a:spcAft>
              <a:buClrTx/>
              <a:buSzTx/>
              <a:buFontTx/>
              <a:buNone/>
              <a:tabLst/>
            </a:pPr>
            <a:endParaRPr lang="en-US" sz="2200" dirty="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The lesson and </a:t>
            </a:r>
            <a:r>
              <a:rPr kumimoji="0" lang="en-US" sz="1600" i="0" u="none" strike="noStrike" cap="none" normalizeH="0" baseline="0" dirty="0">
                <a:ln>
                  <a:noFill/>
                </a:ln>
                <a:solidFill>
                  <a:schemeClr val="tx1"/>
                </a:solidFill>
                <a:effectLst/>
                <a:latin typeface="Arial" pitchFamily="34" charset="0"/>
                <a:ea typeface="Times New Roman" pitchFamily="18" charset="0"/>
                <a:cs typeface="Arial" pitchFamily="34" charset="0"/>
              </a:rPr>
              <a:t>game</a:t>
            </a:r>
            <a:r>
              <a:rPr kumimoji="0" lang="en-US"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  teaches students that plants and animals, like </a:t>
            </a:r>
            <a:r>
              <a:rPr kumimoji="0" lang="en-US" sz="1600" b="1" i="0" u="none" strike="noStrike" cap="none" normalizeH="0" baseline="0" dirty="0">
                <a:ln>
                  <a:noFill/>
                </a:ln>
                <a:solidFill>
                  <a:schemeClr val="tx1"/>
                </a:solidFill>
                <a:effectLst/>
                <a:latin typeface="Arial" pitchFamily="34" charset="0"/>
                <a:ea typeface="Times New Roman" pitchFamily="18" charset="0"/>
                <a:cs typeface="Arial" pitchFamily="34" charset="0"/>
              </a:rPr>
              <a:t>many things we buy, move around the world.  This movement influences our daily lives and the environment we live in. </a:t>
            </a:r>
            <a:endParaRPr kumimoji="0" lang="en-US" sz="900" b="1"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Students will begin to understand why today there are customs and APHIS inspections designed to stop plants and animals from entering the country at airports,  border crossings and ports.  </a:t>
            </a:r>
            <a:r>
              <a:rPr kumimoji="0" lang="en-US" sz="1600" b="1" i="0" u="none" strike="noStrike" cap="none" normalizeH="0" baseline="0" dirty="0">
                <a:ln>
                  <a:noFill/>
                </a:ln>
                <a:solidFill>
                  <a:schemeClr val="tx1"/>
                </a:solidFill>
                <a:effectLst/>
                <a:latin typeface="Arial" pitchFamily="34" charset="0"/>
                <a:ea typeface="Times New Roman" pitchFamily="18" charset="0"/>
                <a:cs typeface="Arial" pitchFamily="34" charset="0"/>
              </a:rPr>
              <a:t>The importance of monitoring and controlling imports and exports </a:t>
            </a:r>
            <a:r>
              <a:rPr kumimoji="0" lang="en-US"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to protect the worlds crops and natural environments.   Why is it important not to move animals, plants and pets long distances without giving it some thought.</a:t>
            </a:r>
          </a:p>
          <a:p>
            <a:pPr marL="0" marR="0" lvl="0" indent="0" algn="l" defTabSz="914400" rtl="0" eaLnBrk="0" fontAlgn="base" latinLnBrk="0" hangingPunct="0">
              <a:lnSpc>
                <a:spcPct val="100000"/>
              </a:lnSpc>
              <a:spcBef>
                <a:spcPct val="0"/>
              </a:spcBef>
              <a:spcAft>
                <a:spcPct val="0"/>
              </a:spcAft>
              <a:buClrTx/>
              <a:buSzTx/>
              <a:buFontTx/>
              <a:buNone/>
              <a:tabLst/>
            </a:pPr>
            <a:endParaRPr lang="en-US" sz="1600" dirty="0">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From here,  students can be challenged to connect what they have learned to the earth’s future and space travel.  What might happen as people spread to other planets?</a:t>
            </a:r>
            <a:endParaRPr kumimoji="0" lang="en-US"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600" dirty="0">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Connections: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a:ln>
                <a:noFill/>
              </a:ln>
              <a:solidFill>
                <a:schemeClr val="tx1"/>
              </a:solidFill>
              <a:effectLst/>
              <a:latin typeface="Arial" pitchFamily="34" charset="0"/>
              <a:cs typeface="Arial" pitchFamily="34" charset="0"/>
            </a:endParaRPr>
          </a:p>
          <a:p>
            <a:pPr lvl="0" eaLnBrk="0" fontAlgn="base" hangingPunct="0">
              <a:spcBef>
                <a:spcPct val="0"/>
              </a:spcBef>
              <a:spcAft>
                <a:spcPct val="0"/>
              </a:spcAft>
            </a:pPr>
            <a:r>
              <a:rPr kumimoji="0" lang="en-US"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The best tie-in for this topic is some invasive or introduced species or a related issue (pets, prices, food…trade affecting your </a:t>
            </a:r>
            <a:r>
              <a:rPr lang="en-US" sz="1600" dirty="0">
                <a:latin typeface="Arial" pitchFamily="34" charset="0"/>
                <a:ea typeface="Times New Roman" pitchFamily="18" charset="0"/>
                <a:cs typeface="Arial" pitchFamily="34" charset="0"/>
              </a:rPr>
              <a:t>community (Collect  ‘made in’/’product of’ labels from food and clothing in a </a:t>
            </a:r>
            <a:r>
              <a:rPr lang="en-US" sz="1600" b="1" dirty="0">
                <a:latin typeface="Arial" pitchFamily="34" charset="0"/>
                <a:ea typeface="Times New Roman" pitchFamily="18" charset="0"/>
                <a:cs typeface="Arial" pitchFamily="34" charset="0"/>
              </a:rPr>
              <a:t>Where’s that From Activity</a:t>
            </a:r>
            <a:r>
              <a:rPr lang="en-US" sz="1600" dirty="0">
                <a:latin typeface="Arial" pitchFamily="34" charset="0"/>
                <a:ea typeface="Times New Roman" pitchFamily="18" charset="0"/>
                <a:cs typeface="Arial" pitchFamily="34" charset="0"/>
              </a:rPr>
              <a:t>).  </a:t>
            </a:r>
            <a:r>
              <a:rPr kumimoji="0" lang="en-US"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Otherwise, in  the 4</a:t>
            </a:r>
            <a:r>
              <a:rPr kumimoji="0" lang="en-US" sz="1600" b="0" i="0" u="none" strike="noStrike" cap="none" normalizeH="0" baseline="30000" dirty="0">
                <a:ln>
                  <a:noFill/>
                </a:ln>
                <a:solidFill>
                  <a:schemeClr val="tx1"/>
                </a:solidFill>
                <a:effectLst/>
                <a:latin typeface="Arial" pitchFamily="34" charset="0"/>
                <a:ea typeface="Times New Roman" pitchFamily="18" charset="0"/>
                <a:cs typeface="Arial" pitchFamily="34" charset="0"/>
              </a:rPr>
              <a:t>th</a:t>
            </a:r>
            <a:r>
              <a:rPr kumimoji="0" lang="en-US"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 grade  and later social studies curriculums, students can make connections between the early explorers (who we could call the first “non-native visitors”) and  the changes for Native Americans and nature that followed.</a:t>
            </a:r>
            <a:endParaRPr kumimoji="0" lang="en-US"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5" name="TextBox 4"/>
          <p:cNvSpPr txBox="1"/>
          <p:nvPr/>
        </p:nvSpPr>
        <p:spPr>
          <a:xfrm>
            <a:off x="1828800" y="4419600"/>
            <a:ext cx="5867400" cy="369332"/>
          </a:xfrm>
          <a:prstGeom prst="rect">
            <a:avLst/>
          </a:prstGeom>
          <a:noFill/>
        </p:spPr>
        <p:txBody>
          <a:bodyPr wrap="square" rtlCol="0">
            <a:spAutoFit/>
          </a:bodyPr>
          <a:lstStyle/>
          <a:p>
            <a:endParaRPr lang="en-US" dirty="0"/>
          </a:p>
        </p:txBody>
      </p:sp>
      <p:sp>
        <p:nvSpPr>
          <p:cNvPr id="6" name="TextBox 5"/>
          <p:cNvSpPr txBox="1"/>
          <p:nvPr/>
        </p:nvSpPr>
        <p:spPr>
          <a:xfrm>
            <a:off x="1981200" y="4572000"/>
            <a:ext cx="5867400" cy="369332"/>
          </a:xfrm>
          <a:prstGeom prst="rect">
            <a:avLst/>
          </a:prstGeom>
          <a:noFill/>
        </p:spPr>
        <p:txBody>
          <a:bodyPr wrap="square" rtlCol="0">
            <a:spAutoFit/>
          </a:bodyPr>
          <a:lstStyle/>
          <a:p>
            <a:endParaRPr lang="en-US" dirty="0"/>
          </a:p>
        </p:txBody>
      </p:sp>
      <p:sp>
        <p:nvSpPr>
          <p:cNvPr id="10" name="TextBox 9"/>
          <p:cNvSpPr txBox="1"/>
          <p:nvPr/>
        </p:nvSpPr>
        <p:spPr>
          <a:xfrm>
            <a:off x="1752600" y="4419600"/>
            <a:ext cx="7315200" cy="369332"/>
          </a:xfrm>
          <a:prstGeom prst="rect">
            <a:avLst/>
          </a:prstGeom>
          <a:noFill/>
        </p:spPr>
        <p:txBody>
          <a:bodyPr wrap="square" rtlCol="0">
            <a:spAutoFit/>
          </a:bodyPr>
          <a:lstStyle/>
          <a:p>
            <a:endParaRPr lang="en-US" dirty="0"/>
          </a:p>
        </p:txBody>
      </p:sp>
      <p:sp>
        <p:nvSpPr>
          <p:cNvPr id="15" name="TextBox 14"/>
          <p:cNvSpPr txBox="1"/>
          <p:nvPr/>
        </p:nvSpPr>
        <p:spPr>
          <a:xfrm>
            <a:off x="1219200" y="4191000"/>
            <a:ext cx="7620000" cy="369332"/>
          </a:xfrm>
          <a:prstGeom prst="rect">
            <a:avLst/>
          </a:prstGeom>
          <a:noFill/>
        </p:spPr>
        <p:txBody>
          <a:bodyPr wrap="square" rtlCol="0">
            <a:spAutoFit/>
          </a:bodyPr>
          <a:lstStyle/>
          <a:p>
            <a:endParaRPr lang="en-US" dirty="0"/>
          </a:p>
        </p:txBody>
      </p:sp>
      <p:pic>
        <p:nvPicPr>
          <p:cNvPr id="16" name="Picture 15"/>
          <p:cNvPicPr/>
          <p:nvPr/>
        </p:nvPicPr>
        <p:blipFill>
          <a:blip r:embed="rId2" cstate="print"/>
          <a:srcRect/>
          <a:stretch>
            <a:fillRect/>
          </a:stretch>
        </p:blipFill>
        <p:spPr bwMode="auto">
          <a:xfrm>
            <a:off x="2209800" y="4191000"/>
            <a:ext cx="6096000" cy="914399"/>
          </a:xfrm>
          <a:prstGeom prst="rect">
            <a:avLst/>
          </a:prstGeom>
          <a:noFill/>
          <a:ln w="9525">
            <a:noFill/>
            <a:miter lim="800000"/>
            <a:headEnd/>
            <a:tailEnd/>
          </a:ln>
        </p:spPr>
      </p:pic>
      <p:sp>
        <p:nvSpPr>
          <p:cNvPr id="8" name="TextBox 7"/>
          <p:cNvSpPr txBox="1"/>
          <p:nvPr/>
        </p:nvSpPr>
        <p:spPr>
          <a:xfrm>
            <a:off x="7620000" y="6477000"/>
            <a:ext cx="1371600" cy="215444"/>
          </a:xfrm>
          <a:prstGeom prst="rect">
            <a:avLst/>
          </a:prstGeom>
          <a:noFill/>
        </p:spPr>
        <p:txBody>
          <a:bodyPr wrap="square" rtlCol="0">
            <a:spAutoFit/>
          </a:bodyPr>
          <a:lstStyle/>
          <a:p>
            <a:r>
              <a:rPr lang="en-US" sz="800" dirty="0"/>
              <a:t>George </a:t>
            </a:r>
            <a:r>
              <a:rPr lang="en-US" sz="800" dirty="0" err="1"/>
              <a:t>Profous</a:t>
            </a:r>
            <a:r>
              <a:rPr lang="en-US" sz="800" dirty="0"/>
              <a:t> 2014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Definitions</a:t>
            </a:r>
          </a:p>
        </p:txBody>
      </p:sp>
      <p:sp>
        <p:nvSpPr>
          <p:cNvPr id="3" name="Content Placeholder 2"/>
          <p:cNvSpPr>
            <a:spLocks noGrp="1"/>
          </p:cNvSpPr>
          <p:nvPr>
            <p:ph idx="1"/>
          </p:nvPr>
        </p:nvSpPr>
        <p:spPr>
          <a:xfrm>
            <a:off x="457200" y="1219200"/>
            <a:ext cx="8229600" cy="5334000"/>
          </a:xfrm>
        </p:spPr>
        <p:txBody>
          <a:bodyPr>
            <a:noAutofit/>
          </a:bodyPr>
          <a:lstStyle/>
          <a:p>
            <a:r>
              <a:rPr lang="en-US" sz="1000" b="1" dirty="0"/>
              <a:t>Trade:</a:t>
            </a:r>
            <a:r>
              <a:rPr lang="en-US" sz="1000" dirty="0"/>
              <a:t>  A swap between two people, groups or countries. A trade can be for money or things.  Someone takes something new home.</a:t>
            </a:r>
          </a:p>
          <a:p>
            <a:r>
              <a:rPr lang="en-US" sz="1000" dirty="0"/>
              <a:t> </a:t>
            </a:r>
          </a:p>
          <a:p>
            <a:r>
              <a:rPr lang="en-US" sz="1000" b="1" dirty="0"/>
              <a:t>Invasive </a:t>
            </a:r>
            <a:r>
              <a:rPr lang="en-US" sz="1000" dirty="0"/>
              <a:t>:   A plant or animal  that comes from somewhere else and </a:t>
            </a:r>
            <a:r>
              <a:rPr lang="en-US" sz="1000" b="1" u="sng" dirty="0"/>
              <a:t>is a pest</a:t>
            </a:r>
            <a:r>
              <a:rPr lang="en-US" sz="1000" b="1" dirty="0"/>
              <a:t>.</a:t>
            </a:r>
            <a:endParaRPr lang="en-US" sz="1000" dirty="0"/>
          </a:p>
          <a:p>
            <a:r>
              <a:rPr lang="en-US" sz="1000" dirty="0"/>
              <a:t> </a:t>
            </a:r>
          </a:p>
          <a:p>
            <a:r>
              <a:rPr lang="en-US" sz="1000" b="1" dirty="0"/>
              <a:t>Non-native</a:t>
            </a:r>
            <a:r>
              <a:rPr lang="en-US" sz="1000" dirty="0"/>
              <a:t>:  An animal or plant that comes from somewhere else.  I wouldn’t live in its new home unless it was brought there. Synonym:  alien, exotic: A plant or animal not naturally found in a place.  </a:t>
            </a:r>
            <a:r>
              <a:rPr lang="en-US" sz="1000" b="1" u="sng" dirty="0"/>
              <a:t>May or may not become a pest</a:t>
            </a:r>
            <a:r>
              <a:rPr lang="en-US" sz="1000" dirty="0"/>
              <a:t>.</a:t>
            </a:r>
          </a:p>
          <a:p>
            <a:r>
              <a:rPr lang="en-US" sz="1000" dirty="0"/>
              <a:t> </a:t>
            </a:r>
          </a:p>
          <a:p>
            <a:r>
              <a:rPr lang="en-US" sz="1000" b="1" dirty="0"/>
              <a:t>Pest</a:t>
            </a:r>
            <a:r>
              <a:rPr lang="en-US" sz="1000" dirty="0"/>
              <a:t> – An animal or plant that causes problems.  A nuisance.</a:t>
            </a:r>
          </a:p>
          <a:p>
            <a:r>
              <a:rPr lang="en-US" sz="1000" dirty="0"/>
              <a:t> </a:t>
            </a:r>
          </a:p>
          <a:p>
            <a:r>
              <a:rPr lang="en-US" sz="1000" b="1" dirty="0"/>
              <a:t>Trade +  non-natives = </a:t>
            </a:r>
            <a:r>
              <a:rPr lang="en-US" sz="1000" b="1" dirty="0" err="1"/>
              <a:t>invasives</a:t>
            </a:r>
            <a:r>
              <a:rPr lang="en-US" sz="1000" b="1" dirty="0"/>
              <a:t>.</a:t>
            </a:r>
            <a:r>
              <a:rPr lang="en-US" sz="1000" dirty="0"/>
              <a:t>   Sometimes  a product or person from another country or place comes with an unexpected visitor.  Like when you go outside and accidentally bring a tick or  seed into your home with you.</a:t>
            </a:r>
          </a:p>
          <a:p>
            <a:r>
              <a:rPr lang="en-US" sz="1000" dirty="0"/>
              <a:t> </a:t>
            </a:r>
          </a:p>
          <a:p>
            <a:r>
              <a:rPr lang="en-US" sz="1000" b="1" dirty="0"/>
              <a:t>Import</a:t>
            </a:r>
            <a:r>
              <a:rPr lang="en-US" sz="1000" dirty="0"/>
              <a:t>:  To bring something into a country</a:t>
            </a:r>
          </a:p>
          <a:p>
            <a:r>
              <a:rPr lang="en-US" sz="1000" b="1" dirty="0"/>
              <a:t>Export</a:t>
            </a:r>
            <a:r>
              <a:rPr lang="en-US" sz="1000" dirty="0"/>
              <a:t>:  To  send something out of a country.</a:t>
            </a:r>
          </a:p>
          <a:p>
            <a:r>
              <a:rPr lang="en-US" sz="1000" dirty="0"/>
              <a:t> </a:t>
            </a:r>
          </a:p>
          <a:p>
            <a:r>
              <a:rPr lang="en-US" sz="1000" b="1" dirty="0"/>
              <a:t>Travel </a:t>
            </a:r>
            <a:r>
              <a:rPr lang="en-US" sz="1000" dirty="0"/>
              <a:t>– to go from place to place.  To move from place to place.  To go on a trip.</a:t>
            </a:r>
          </a:p>
          <a:p>
            <a:r>
              <a:rPr lang="en-US" sz="1000" dirty="0"/>
              <a:t> </a:t>
            </a:r>
          </a:p>
          <a:p>
            <a:r>
              <a:rPr lang="en-US" sz="1000" b="1" dirty="0"/>
              <a:t>Ballast</a:t>
            </a:r>
            <a:r>
              <a:rPr lang="en-US" sz="1000" dirty="0"/>
              <a:t> – Any heavy material used to make a ship more stable or balanced, especially when empty.  Can be stone, water, dirt, wood or garbage.  Ballast is often thrown away at some point.  </a:t>
            </a:r>
            <a:r>
              <a:rPr lang="en-US" sz="1000" dirty="0" err="1"/>
              <a:t>Invasives</a:t>
            </a:r>
            <a:r>
              <a:rPr lang="en-US" sz="1000" dirty="0"/>
              <a:t> have often come in on ballast.</a:t>
            </a:r>
          </a:p>
          <a:p>
            <a:r>
              <a:rPr lang="en-US" sz="1000" dirty="0"/>
              <a:t> </a:t>
            </a:r>
          </a:p>
          <a:p>
            <a:r>
              <a:rPr lang="en-US" sz="1000" b="1" dirty="0"/>
              <a:t>Established</a:t>
            </a:r>
            <a:r>
              <a:rPr lang="en-US" sz="1000" dirty="0"/>
              <a:t> -  To get successfully started and settle in permanently.</a:t>
            </a:r>
          </a:p>
          <a:p>
            <a:r>
              <a:rPr lang="en-US" sz="1000" dirty="0"/>
              <a:t> </a:t>
            </a:r>
          </a:p>
          <a:p>
            <a:r>
              <a:rPr lang="en-US" sz="1000" u="sng" dirty="0"/>
              <a:t>How can we stop </a:t>
            </a:r>
            <a:r>
              <a:rPr lang="en-US" sz="1000" u="sng" dirty="0" err="1"/>
              <a:t>invasives</a:t>
            </a:r>
            <a:r>
              <a:rPr lang="en-US" sz="1000" u="sng" dirty="0"/>
              <a:t>?</a:t>
            </a:r>
            <a:endParaRPr lang="en-US" sz="1000" dirty="0"/>
          </a:p>
          <a:p>
            <a:r>
              <a:rPr lang="en-US" sz="1000" dirty="0"/>
              <a:t> </a:t>
            </a:r>
          </a:p>
          <a:p>
            <a:r>
              <a:rPr lang="en-US" sz="1000" b="1" dirty="0"/>
              <a:t>Prevent</a:t>
            </a:r>
            <a:r>
              <a:rPr lang="en-US" sz="1000" dirty="0"/>
              <a:t>:  Make sure they don’t get a start and spread. (stop before they start).            </a:t>
            </a:r>
            <a:r>
              <a:rPr lang="en-US" sz="1000" b="1" dirty="0">
                <a:solidFill>
                  <a:srgbClr val="FF0000"/>
                </a:solidFill>
              </a:rPr>
              <a:t>BEST.  MOST COST EFFECTIVE</a:t>
            </a:r>
            <a:r>
              <a:rPr lang="en-US" sz="1000" dirty="0"/>
              <a:t>.</a:t>
            </a:r>
          </a:p>
          <a:p>
            <a:r>
              <a:rPr lang="en-US" sz="1000" b="1" dirty="0"/>
              <a:t>Contain</a:t>
            </a:r>
            <a:r>
              <a:rPr lang="en-US" sz="1000" dirty="0"/>
              <a:t>:     Hold in one place.  Keep from spreading.                                                  </a:t>
            </a:r>
            <a:r>
              <a:rPr lang="en-US" sz="1000" b="1" dirty="0">
                <a:solidFill>
                  <a:srgbClr val="FF0000"/>
                </a:solidFill>
              </a:rPr>
              <a:t>A LOT OF WORK</a:t>
            </a:r>
          </a:p>
          <a:p>
            <a:r>
              <a:rPr lang="en-US" sz="1000" b="1" dirty="0"/>
              <a:t>Eradicate</a:t>
            </a:r>
            <a:r>
              <a:rPr lang="en-US" sz="1000" dirty="0"/>
              <a:t>:   To do away with.  Get rid of.  Stop. Eliminate.                               </a:t>
            </a:r>
            <a:r>
              <a:rPr lang="en-US" sz="1000" b="1" dirty="0">
                <a:solidFill>
                  <a:srgbClr val="FF0000"/>
                </a:solidFill>
              </a:rPr>
              <a:t>UNLIKELY</a:t>
            </a:r>
          </a:p>
          <a:p>
            <a:r>
              <a:rPr lang="en-US" sz="1000" dirty="0"/>
              <a:t> </a:t>
            </a:r>
          </a:p>
          <a:p>
            <a:r>
              <a:rPr lang="en-US" sz="1000" b="1" dirty="0" err="1"/>
              <a:t>Biocontrol</a:t>
            </a:r>
            <a:r>
              <a:rPr lang="en-US" sz="1000" dirty="0"/>
              <a:t>:  biological control:  The control of destructive organisms by the use of other organisms, such as the natural predators of the pests.</a:t>
            </a:r>
          </a:p>
          <a:p>
            <a:pPr>
              <a:buNone/>
            </a:pPr>
            <a:endParaRPr lang="en-US" sz="1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Instructions for “The Invaders” Game</a:t>
            </a:r>
          </a:p>
        </p:txBody>
      </p:sp>
      <p:sp>
        <p:nvSpPr>
          <p:cNvPr id="3" name="Content Placeholder 2"/>
          <p:cNvSpPr>
            <a:spLocks noGrp="1"/>
          </p:cNvSpPr>
          <p:nvPr>
            <p:ph idx="1"/>
          </p:nvPr>
        </p:nvSpPr>
        <p:spPr>
          <a:xfrm>
            <a:off x="457200" y="1600200"/>
            <a:ext cx="8305800" cy="4953000"/>
          </a:xfrm>
        </p:spPr>
        <p:txBody>
          <a:bodyPr>
            <a:normAutofit fontScale="85000" lnSpcReduction="10000"/>
          </a:bodyPr>
          <a:lstStyle/>
          <a:p>
            <a:r>
              <a:rPr lang="en-US" dirty="0"/>
              <a:t>1. Download game board, cut out </a:t>
            </a:r>
            <a:r>
              <a:rPr lang="en-US" u="sng" dirty="0"/>
              <a:t>S</a:t>
            </a:r>
            <a:r>
              <a:rPr lang="en-US" dirty="0"/>
              <a:t>pread, </a:t>
            </a:r>
            <a:r>
              <a:rPr lang="en-US" u="sng" dirty="0"/>
              <a:t>C</a:t>
            </a:r>
            <a:r>
              <a:rPr lang="en-US" dirty="0"/>
              <a:t>ause and </a:t>
            </a:r>
            <a:r>
              <a:rPr lang="en-US" u="sng" dirty="0"/>
              <a:t>P</a:t>
            </a:r>
            <a:r>
              <a:rPr lang="en-US" dirty="0"/>
              <a:t>revent cards, or add your own.  You will need some dice and player pieces (anything available will do)</a:t>
            </a:r>
          </a:p>
          <a:p>
            <a:r>
              <a:rPr lang="en-US" dirty="0"/>
              <a:t>2. Roll the dice (1 or 2 dice can be used, depending on the time available).  If you land on  S(Spread card), C (Cause card), P (Prevent card) read the cards and follow the instructions. </a:t>
            </a:r>
          </a:p>
          <a:p>
            <a:r>
              <a:rPr lang="en-US" dirty="0"/>
              <a:t>3. If you land on Q (Quarantine), skip a turn.</a:t>
            </a:r>
          </a:p>
          <a:p>
            <a:r>
              <a:rPr lang="en-US" dirty="0"/>
              <a:t>4.  The game mirrors real life situations. The game is filled with successes and setbacks, just like real-life. First person to the end wins the game.</a:t>
            </a:r>
          </a:p>
          <a:p>
            <a:r>
              <a:rPr lang="en-US" dirty="0"/>
              <a:t>5.  Some enrichment materials are attached.</a:t>
            </a:r>
          </a:p>
          <a:p>
            <a:endParaRPr lang="en-US" dirty="0"/>
          </a:p>
        </p:txBody>
      </p:sp>
      <p:sp>
        <p:nvSpPr>
          <p:cNvPr id="5" name="TextBox 4"/>
          <p:cNvSpPr txBox="1"/>
          <p:nvPr/>
        </p:nvSpPr>
        <p:spPr>
          <a:xfrm>
            <a:off x="7162800" y="6324600"/>
            <a:ext cx="1371600" cy="230832"/>
          </a:xfrm>
          <a:prstGeom prst="rect">
            <a:avLst/>
          </a:prstGeom>
          <a:noFill/>
        </p:spPr>
        <p:txBody>
          <a:bodyPr wrap="square" rtlCol="0">
            <a:spAutoFit/>
          </a:bodyPr>
          <a:lstStyle/>
          <a:p>
            <a:r>
              <a:rPr lang="en-US" sz="900" dirty="0"/>
              <a:t>                </a:t>
            </a:r>
            <a:r>
              <a:rPr lang="en-US" sz="900" dirty="0" err="1"/>
              <a:t>G.Profous</a:t>
            </a:r>
            <a:r>
              <a:rPr lang="en-US" sz="900" dirty="0"/>
              <a:t>, 2014</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1"/>
            <a:ext cx="3810000" cy="1447800"/>
          </a:xfrm>
          <a:noFill/>
          <a:ln>
            <a:solidFill>
              <a:schemeClr val="accent1"/>
            </a:solidFill>
          </a:ln>
        </p:spPr>
        <p:txBody>
          <a:bodyPr>
            <a:normAutofit fontScale="40000" lnSpcReduction="20000"/>
          </a:bodyPr>
          <a:lstStyle/>
          <a:p>
            <a:pPr>
              <a:buNone/>
            </a:pPr>
            <a:r>
              <a:rPr lang="en-US" b="1" dirty="0"/>
              <a:t>                                </a:t>
            </a:r>
            <a:r>
              <a:rPr lang="en-US" sz="4000" b="1" dirty="0"/>
              <a:t>CAUSE </a:t>
            </a:r>
            <a:endParaRPr lang="en-US" sz="4000" dirty="0"/>
          </a:p>
          <a:p>
            <a:pPr>
              <a:buNone/>
            </a:pPr>
            <a:r>
              <a:rPr lang="en-US" dirty="0"/>
              <a:t>       It’s not a one way street.</a:t>
            </a:r>
          </a:p>
          <a:p>
            <a:pPr>
              <a:buNone/>
            </a:pPr>
            <a:r>
              <a:rPr lang="en-US" dirty="0"/>
              <a:t>       </a:t>
            </a:r>
            <a:r>
              <a:rPr lang="en-US" dirty="0" err="1"/>
              <a:t>Invasives</a:t>
            </a:r>
            <a:r>
              <a:rPr lang="en-US" dirty="0"/>
              <a:t> travel  from the United States to other                                       countries  too!</a:t>
            </a:r>
          </a:p>
          <a:p>
            <a:pPr>
              <a:buNone/>
            </a:pPr>
            <a:r>
              <a:rPr lang="en-US" dirty="0"/>
              <a:t> </a:t>
            </a:r>
          </a:p>
          <a:p>
            <a:pPr>
              <a:buNone/>
            </a:pPr>
            <a:r>
              <a:rPr lang="en-US" b="1" dirty="0"/>
              <a:t>          GO 4 SPACES IN A DIRECTION AWAY</a:t>
            </a:r>
            <a:endParaRPr lang="en-US" dirty="0"/>
          </a:p>
          <a:p>
            <a:pPr>
              <a:buNone/>
            </a:pPr>
            <a:r>
              <a:rPr lang="en-US" b="1" dirty="0"/>
              <a:t>                 FROM THE UNITED STATES.</a:t>
            </a:r>
            <a:endParaRPr lang="en-US" dirty="0"/>
          </a:p>
        </p:txBody>
      </p:sp>
      <p:sp>
        <p:nvSpPr>
          <p:cNvPr id="4" name="TextBox 3"/>
          <p:cNvSpPr txBox="1"/>
          <p:nvPr/>
        </p:nvSpPr>
        <p:spPr>
          <a:xfrm>
            <a:off x="685800" y="381000"/>
            <a:ext cx="7924800" cy="523220"/>
          </a:xfrm>
          <a:prstGeom prst="rect">
            <a:avLst/>
          </a:prstGeom>
          <a:noFill/>
        </p:spPr>
        <p:txBody>
          <a:bodyPr wrap="square" rtlCol="0">
            <a:spAutoFit/>
          </a:bodyPr>
          <a:lstStyle/>
          <a:p>
            <a:r>
              <a:rPr lang="en-US" sz="2800" dirty="0"/>
              <a:t>Cause, </a:t>
            </a:r>
            <a:r>
              <a:rPr lang="en-US" sz="2800" dirty="0">
                <a:solidFill>
                  <a:schemeClr val="tx2">
                    <a:lumMod val="60000"/>
                    <a:lumOff val="40000"/>
                  </a:schemeClr>
                </a:solidFill>
              </a:rPr>
              <a:t>Spread,</a:t>
            </a:r>
            <a:r>
              <a:rPr lang="en-US" sz="2800" dirty="0"/>
              <a:t> </a:t>
            </a:r>
            <a:r>
              <a:rPr lang="en-US" sz="2800" dirty="0">
                <a:solidFill>
                  <a:srgbClr val="00B050"/>
                </a:solidFill>
              </a:rPr>
              <a:t>Prevent</a:t>
            </a:r>
            <a:r>
              <a:rPr lang="en-US" sz="2800" dirty="0"/>
              <a:t> Cards </a:t>
            </a:r>
            <a:r>
              <a:rPr lang="en-US" sz="2800"/>
              <a:t>and </a:t>
            </a:r>
            <a:r>
              <a:rPr lang="en-US" sz="2800">
                <a:solidFill>
                  <a:srgbClr val="FF0000"/>
                </a:solidFill>
              </a:rPr>
              <a:t>Quarantine</a:t>
            </a:r>
            <a:endParaRPr lang="en-US" sz="2800" dirty="0">
              <a:solidFill>
                <a:srgbClr val="FF0000"/>
              </a:solidFill>
            </a:endParaRPr>
          </a:p>
        </p:txBody>
      </p:sp>
      <p:sp>
        <p:nvSpPr>
          <p:cNvPr id="10241" name="Rectangle 1"/>
          <p:cNvSpPr>
            <a:spLocks noChangeArrowheads="1"/>
          </p:cNvSpPr>
          <p:nvPr/>
        </p:nvSpPr>
        <p:spPr bwMode="auto">
          <a:xfrm rot="10800000" flipV="1">
            <a:off x="381000" y="4876800"/>
            <a:ext cx="3581400" cy="1461939"/>
          </a:xfrm>
          <a:prstGeom prst="rect">
            <a:avLst/>
          </a:prstGeom>
          <a:noFill/>
          <a:ln w="9525">
            <a:solidFill>
              <a:schemeClr val="accent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Calibri" pitchFamily="34" charset="0"/>
                <a:ea typeface="Calibri" pitchFamily="34" charset="0"/>
                <a:cs typeface="Arial" pitchFamily="34" charset="0"/>
              </a:rPr>
              <a:t>                  </a:t>
            </a:r>
            <a:r>
              <a:rPr kumimoji="0" lang="en-US" sz="1600" b="1" i="0" u="none" strike="noStrike" cap="none" normalizeH="0" baseline="0" dirty="0">
                <a:ln>
                  <a:noFill/>
                </a:ln>
                <a:solidFill>
                  <a:srgbClr val="538135"/>
                </a:solidFill>
                <a:effectLst/>
                <a:latin typeface="Calibri" pitchFamily="34" charset="0"/>
                <a:ea typeface="Calibri" pitchFamily="34" charset="0"/>
                <a:cs typeface="Arial" pitchFamily="34" charset="0"/>
              </a:rPr>
              <a:t>PREVENT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Calibri" pitchFamily="34" charset="0"/>
                <a:ea typeface="Calibri" pitchFamily="34" charset="0"/>
                <a:cs typeface="Arial" pitchFamily="34" charset="0"/>
              </a:rPr>
              <a:t>New law: register all pets.</a:t>
            </a:r>
            <a:endParaRPr kumimoji="0" lang="en-US"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Calibri" pitchFamily="34" charset="0"/>
                <a:ea typeface="Calibri" pitchFamily="34" charset="0"/>
                <a:cs typeface="Arial" pitchFamily="34" charset="0"/>
              </a:rPr>
              <a:t>Pet owners are angry.</a:t>
            </a:r>
            <a:endParaRPr kumimoji="0" lang="en-US"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Calibri" pitchFamily="34" charset="0"/>
                <a:ea typeface="Calibri" pitchFamily="34" charset="0"/>
                <a:cs typeface="Arial" pitchFamily="34" charset="0"/>
              </a:rPr>
              <a:t>Will the law pass?</a:t>
            </a:r>
            <a:endParaRPr kumimoji="0" lang="en-US"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Calibri" pitchFamily="34" charset="0"/>
                <a:ea typeface="Calibri" pitchFamily="34" charset="0"/>
                <a:cs typeface="Arial" pitchFamily="34" charset="0"/>
              </a:rPr>
              <a:t>ROLL DICE, EVEN # SKIP A TURN,</a:t>
            </a:r>
            <a:endParaRPr kumimoji="0" lang="en-US" sz="1400" b="1" i="0" u="none" strike="noStrike" cap="none" normalizeH="0" baseline="0" dirty="0">
              <a:ln>
                <a:noFill/>
              </a:ln>
              <a:solidFill>
                <a:schemeClr val="tx1"/>
              </a:solidFill>
              <a:effectLst/>
              <a:latin typeface="Arial" pitchFamily="34"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ea typeface="Calibri" pitchFamily="34" charset="0"/>
                <a:cs typeface="Arial" pitchFamily="34" charset="0"/>
              </a:rPr>
              <a:t>ODD #, GO FORWARD THAT #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242" name="Rectangle 2"/>
          <p:cNvSpPr>
            <a:spLocks noChangeArrowheads="1"/>
          </p:cNvSpPr>
          <p:nvPr/>
        </p:nvSpPr>
        <p:spPr bwMode="auto">
          <a:xfrm>
            <a:off x="304800" y="3124200"/>
            <a:ext cx="3733800" cy="1346031"/>
          </a:xfrm>
          <a:prstGeom prst="rect">
            <a:avLst/>
          </a:prstGeom>
          <a:noFill/>
          <a:ln w="9525">
            <a:solidFill>
              <a:schemeClr val="accent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2E74B5"/>
                </a:solidFill>
                <a:effectLst/>
                <a:latin typeface="Calibri" pitchFamily="34" charset="0"/>
                <a:ea typeface="Calibri" pitchFamily="34" charset="0"/>
                <a:cs typeface="Times New Roman" pitchFamily="18" charset="0"/>
              </a:rPr>
              <a:t>                          SPREAD</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Your pet cat loves (to eat) birds.</a:t>
            </a:r>
            <a:endParaRPr kumimoji="0" lang="en-US"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Pets often become invasive.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Be careful.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ea typeface="Calibri" pitchFamily="34" charset="0"/>
                <a:cs typeface="Times New Roman" pitchFamily="18" charset="0"/>
              </a:rPr>
              <a:t>                MOVE BACK 3 SPACES</a:t>
            </a:r>
            <a:r>
              <a:rPr kumimoji="0" lang="en-US" sz="900" b="0" i="0" u="none" strike="noStrike" cap="none" normalizeH="0" baseline="0" dirty="0">
                <a:ln>
                  <a:noFill/>
                </a:ln>
                <a:solidFill>
                  <a:schemeClr val="tx1"/>
                </a:solidFill>
                <a:effectLst/>
                <a:latin typeface="Arial" pitchFamily="34" charset="0"/>
                <a:cs typeface="Arial" pitchFamily="34" charset="0"/>
              </a:rPr>
              <a:t>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243" name="Rectangle 3"/>
          <p:cNvSpPr>
            <a:spLocks noChangeArrowheads="1"/>
          </p:cNvSpPr>
          <p:nvPr/>
        </p:nvSpPr>
        <p:spPr bwMode="auto">
          <a:xfrm>
            <a:off x="4495800" y="4800600"/>
            <a:ext cx="3657600" cy="1569660"/>
          </a:xfrm>
          <a:prstGeom prst="rect">
            <a:avLst/>
          </a:prstGeom>
          <a:noFill/>
          <a:ln w="9525">
            <a:solidFill>
              <a:schemeClr val="accent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538135"/>
                </a:solidFill>
                <a:effectLst/>
                <a:latin typeface="Calibri" pitchFamily="34" charset="0"/>
                <a:ea typeface="Calibri" pitchFamily="34" charset="0"/>
                <a:cs typeface="Arial" pitchFamily="34" charset="0"/>
              </a:rPr>
              <a:t>                        PREVENT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Calibri" pitchFamily="34" charset="0"/>
                <a:ea typeface="Calibri" pitchFamily="34" charset="0"/>
                <a:cs typeface="Arial" pitchFamily="34" charset="0"/>
              </a:rPr>
              <a:t>The government passes a law requiring monitoring and treatment of all imports.</a:t>
            </a:r>
            <a:endParaRPr kumimoji="0" lang="en-US"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Calibri" pitchFamily="34" charset="0"/>
                <a:ea typeface="Calibri" pitchFamily="34" charset="0"/>
                <a:cs typeface="Arial" pitchFamily="34" charset="0"/>
              </a:rPr>
              <a:t>Stops trouble before it begins.</a:t>
            </a:r>
            <a:endParaRPr kumimoji="0" lang="en-US"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Calibri" pitchFamily="34" charset="0"/>
                <a:ea typeface="Calibri" pitchFamily="34" charset="0"/>
                <a:cs typeface="Arial" pitchFamily="34" charset="0"/>
              </a:rPr>
              <a:t>You celebrate!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ea typeface="Calibri" pitchFamily="34" charset="0"/>
                <a:cs typeface="Arial" pitchFamily="34" charset="0"/>
              </a:rPr>
              <a:t>           GO FORWARD 6 SPACES</a:t>
            </a:r>
            <a:r>
              <a:rPr kumimoji="0" lang="en-US" sz="900" b="0" i="0" u="none" strike="noStrike" cap="none" normalizeH="0" baseline="0" dirty="0">
                <a:ln>
                  <a:noFill/>
                </a:ln>
                <a:solidFill>
                  <a:schemeClr val="tx1"/>
                </a:solidFill>
                <a:effectLst/>
                <a:latin typeface="Arial" pitchFamily="34" charset="0"/>
                <a:cs typeface="Arial" pitchFamily="34" charset="0"/>
              </a:rPr>
              <a:t>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244" name="Rectangle 4"/>
          <p:cNvSpPr>
            <a:spLocks noChangeArrowheads="1"/>
          </p:cNvSpPr>
          <p:nvPr/>
        </p:nvSpPr>
        <p:spPr bwMode="auto">
          <a:xfrm>
            <a:off x="4495800" y="3124200"/>
            <a:ext cx="3657600" cy="1354217"/>
          </a:xfrm>
          <a:prstGeom prst="rect">
            <a:avLst/>
          </a:prstGeom>
          <a:noFill/>
          <a:ln w="9525">
            <a:solidFill>
              <a:schemeClr val="accent1"/>
            </a:solidFill>
            <a:miter lim="800000"/>
            <a:headEnd/>
            <a:tailEnd/>
          </a:ln>
          <a:effectLst/>
        </p:spPr>
        <p:txBody>
          <a:bodyPr vert="horz" wrap="square" lIns="91440" tIns="45720" rIns="91440" bIns="45720" numCol="1" anchor="ctr" anchorCtr="0" compatLnSpc="1">
            <a:prstTxWarp prst="textNoShape">
              <a:avLst/>
            </a:prstTxWarp>
            <a:spAutoFit/>
          </a:bodyPr>
          <a:lstStyle/>
          <a:p>
            <a:pPr lvl="1" fontAlgn="base">
              <a:spcBef>
                <a:spcPct val="0"/>
              </a:spcBef>
              <a:spcAft>
                <a:spcPct val="0"/>
              </a:spcAft>
            </a:pPr>
            <a:r>
              <a:rPr kumimoji="0" lang="en-US" sz="16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en-US" sz="1600" b="1" i="0" u="none" strike="noStrike" cap="none" normalizeH="0" baseline="0" dirty="0">
                <a:ln>
                  <a:noFill/>
                </a:ln>
                <a:solidFill>
                  <a:srgbClr val="2E74B5"/>
                </a:solidFill>
                <a:effectLst/>
                <a:latin typeface="Calibri" pitchFamily="34" charset="0"/>
                <a:ea typeface="Calibri" pitchFamily="34" charset="0"/>
                <a:cs typeface="Times New Roman" pitchFamily="18" charset="0"/>
              </a:rPr>
              <a:t>SPREAD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The French may be great cooks, but American plants changed the way Europe eats (vanilla,</a:t>
            </a:r>
            <a:endParaRPr kumimoji="0" lang="en-US"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Corn, pumpkins, tobacco, potatoes, chocolate….)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              MOVE FORWARD 4 SPACES</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245" name="Rectangle 5"/>
          <p:cNvSpPr>
            <a:spLocks noChangeArrowheads="1"/>
          </p:cNvSpPr>
          <p:nvPr/>
        </p:nvSpPr>
        <p:spPr bwMode="auto">
          <a:xfrm>
            <a:off x="4419600" y="1371600"/>
            <a:ext cx="3962400" cy="1400383"/>
          </a:xfrm>
          <a:prstGeom prst="rect">
            <a:avLst/>
          </a:prstGeom>
          <a:noFill/>
          <a:ln w="9525">
            <a:solidFill>
              <a:schemeClr val="accent1"/>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                            CAUSE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Does the planet Mars have life or did we accidentally bring it there?  Was the equipment cleaned well enough before it left the earth?</a:t>
            </a:r>
            <a:endParaRPr kumimoji="0" lang="en-US" sz="9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endParaRPr kumimoji="0" lang="en-US" sz="1200" b="1" i="0" u="none" strike="noStrike" cap="none" normalizeH="0" baseline="0" dirty="0">
              <a:ln>
                <a:noFill/>
              </a:ln>
              <a:solidFill>
                <a:schemeClr val="tx1"/>
              </a:solidFill>
              <a:effectLst/>
              <a:latin typeface="Arial"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ea typeface="Calibri" pitchFamily="34" charset="0"/>
                <a:cs typeface="Times New Roman" pitchFamily="18" charset="0"/>
              </a:rPr>
              <a:t>                           SKIP A TURN</a:t>
            </a:r>
            <a:r>
              <a:rPr kumimoji="0" lang="en-US" sz="900" b="0" i="0" u="none" strike="noStrike" cap="none" normalizeH="0" baseline="0" dirty="0">
                <a:ln>
                  <a:noFill/>
                </a:ln>
                <a:solidFill>
                  <a:schemeClr val="tx1"/>
                </a:solidFill>
                <a:effectLst/>
                <a:latin typeface="Arial" pitchFamily="34" charset="0"/>
                <a:cs typeface="Arial" pitchFamily="34" charset="0"/>
              </a:rPr>
              <a:t>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9" name="TextBox 8"/>
          <p:cNvSpPr txBox="1"/>
          <p:nvPr/>
        </p:nvSpPr>
        <p:spPr>
          <a:xfrm>
            <a:off x="7315200" y="6400800"/>
            <a:ext cx="1219200" cy="230832"/>
          </a:xfrm>
          <a:prstGeom prst="rect">
            <a:avLst/>
          </a:prstGeom>
          <a:noFill/>
        </p:spPr>
        <p:txBody>
          <a:bodyPr wrap="square" rtlCol="0">
            <a:spAutoFit/>
          </a:bodyPr>
          <a:lstStyle/>
          <a:p>
            <a:r>
              <a:rPr lang="en-US" sz="900" dirty="0" err="1"/>
              <a:t>George.Profous</a:t>
            </a:r>
            <a:r>
              <a:rPr lang="en-US" sz="900" dirty="0"/>
              <a:t>, 2014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2" cstate="print"/>
          <a:srcRect/>
          <a:stretch>
            <a:fillRect/>
          </a:stretch>
        </p:blipFill>
        <p:spPr bwMode="auto">
          <a:xfrm>
            <a:off x="457200" y="259560"/>
            <a:ext cx="8077200" cy="659844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3073" name="Picture 1" descr="E:\invasivesgameproject\img009.jpg"/>
          <p:cNvPicPr>
            <a:picLocks noChangeAspect="1" noChangeArrowheads="1"/>
          </p:cNvPicPr>
          <p:nvPr/>
        </p:nvPicPr>
        <p:blipFill>
          <a:blip r:embed="rId2" cstate="print"/>
          <a:srcRect/>
          <a:stretch>
            <a:fillRect/>
          </a:stretch>
        </p:blipFill>
        <p:spPr bwMode="auto">
          <a:xfrm>
            <a:off x="798576" y="12192"/>
            <a:ext cx="7546848" cy="6833616"/>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493</TotalTime>
  <Words>1258</Words>
  <Application>Microsoft Office PowerPoint</Application>
  <PresentationFormat>On-screen Show (4:3)</PresentationFormat>
  <Paragraphs>183</Paragraphs>
  <Slides>21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Georgia</vt:lpstr>
      <vt:lpstr>Times New Roman</vt:lpstr>
      <vt:lpstr>Office Theme</vt:lpstr>
      <vt:lpstr>PowerPoint Presentation</vt:lpstr>
      <vt:lpstr>PowerPoint Presentation</vt:lpstr>
      <vt:lpstr>The Invaders</vt:lpstr>
      <vt:lpstr>PowerPoint Presentation</vt:lpstr>
      <vt:lpstr>Definitions</vt:lpstr>
      <vt:lpstr>Instructions for “The Invaders” Game</vt:lpstr>
      <vt:lpstr>PowerPoint Presentation</vt:lpstr>
      <vt:lpstr>PowerPoint Presentation</vt:lpstr>
      <vt:lpstr>PowerPoint Presentation</vt:lpstr>
      <vt:lpstr>People have been moving stuff around the world for thousands of years.  The Native Americans did it. The European explorers did it. The ancient Egyptians, Chinese and Polynesians did it.  Every year more and more stuff moves around the world.</vt:lpstr>
      <vt:lpstr>Other Materials</vt:lpstr>
      <vt:lpstr>PowerPoint Presentation</vt:lpstr>
      <vt:lpstr>Star Trek</vt:lpstr>
      <vt:lpstr>CATS</vt:lpstr>
      <vt:lpstr>Pitcairn Island</vt:lpstr>
      <vt:lpstr>PowerPoint Presentation</vt:lpstr>
      <vt:lpstr>PowerPoint Presentation</vt:lpstr>
      <vt:lpstr>PowerPoint Presentation</vt:lpstr>
      <vt:lpstr>PowerPoint Presentation</vt:lpstr>
      <vt:lpstr>PowerPoint Presentation</vt:lpstr>
      <vt:lpstr>PowerPoint Presentation</vt:lpstr>
    </vt:vector>
  </TitlesOfParts>
  <Company>NYSDEC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Invaders</dc:title>
  <dc:creator>Administrator</dc:creator>
  <cp:lastModifiedBy>Profous, George (DEC)</cp:lastModifiedBy>
  <cp:revision>67</cp:revision>
  <dcterms:created xsi:type="dcterms:W3CDTF">2015-01-12T21:32:54Z</dcterms:created>
  <dcterms:modified xsi:type="dcterms:W3CDTF">2018-06-12T21:30:16Z</dcterms:modified>
</cp:coreProperties>
</file>